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0"/>
  </p:notesMasterIdLst>
  <p:sldIdLst>
    <p:sldId id="256" r:id="rId5"/>
    <p:sldId id="257" r:id="rId6"/>
    <p:sldId id="258" r:id="rId7"/>
    <p:sldId id="263" r:id="rId8"/>
    <p:sldId id="267" r:id="rId9"/>
    <p:sldId id="268" r:id="rId10"/>
    <p:sldId id="270" r:id="rId11"/>
    <p:sldId id="271" r:id="rId12"/>
    <p:sldId id="272" r:id="rId13"/>
    <p:sldId id="273" r:id="rId14"/>
    <p:sldId id="265" r:id="rId15"/>
    <p:sldId id="266" r:id="rId16"/>
    <p:sldId id="262" r:id="rId17"/>
    <p:sldId id="260" r:id="rId18"/>
    <p:sldId id="274"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9995E47-CF8A-48E1-8784-7AC1ABDE3822}" v="2" dt="2024-02-16T15:59:06.73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79" autoAdjust="0"/>
    <p:restoredTop sz="82438" autoAdjust="0"/>
  </p:normalViewPr>
  <p:slideViewPr>
    <p:cSldViewPr snapToGrid="0">
      <p:cViewPr varScale="1">
        <p:scale>
          <a:sx n="98" d="100"/>
          <a:sy n="98" d="100"/>
        </p:scale>
        <p:origin x="176"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phanie Nisbeth (GOV)" userId="S::dbnisbe@uwe.nsa.gov::ac093b8f-1d18-44dd-adc4-9dfcd884ec69" providerId="AD" clId="Web-{D41C6A51-9317-4F4C-87AC-057D5A065BAC}"/>
    <pc:docChg chg="delSld modSld">
      <pc:chgData name="Daphanie Nisbeth (GOV)" userId="S::dbnisbe@uwe.nsa.gov::ac093b8f-1d18-44dd-adc4-9dfcd884ec69" providerId="AD" clId="Web-{D41C6A51-9317-4F4C-87AC-057D5A065BAC}" dt="2024-02-09T16:33:57.994" v="33"/>
      <pc:docMkLst>
        <pc:docMk/>
      </pc:docMkLst>
      <pc:sldChg chg="modSp">
        <pc:chgData name="Daphanie Nisbeth (GOV)" userId="S::dbnisbe@uwe.nsa.gov::ac093b8f-1d18-44dd-adc4-9dfcd884ec69" providerId="AD" clId="Web-{D41C6A51-9317-4F4C-87AC-057D5A065BAC}" dt="2024-02-09T16:32:13.945" v="5" actId="20577"/>
        <pc:sldMkLst>
          <pc:docMk/>
          <pc:sldMk cId="628941765" sldId="262"/>
        </pc:sldMkLst>
        <pc:spChg chg="mod">
          <ac:chgData name="Daphanie Nisbeth (GOV)" userId="S::dbnisbe@uwe.nsa.gov::ac093b8f-1d18-44dd-adc4-9dfcd884ec69" providerId="AD" clId="Web-{D41C6A51-9317-4F4C-87AC-057D5A065BAC}" dt="2024-02-09T16:32:13.945" v="5" actId="20577"/>
          <ac:spMkLst>
            <pc:docMk/>
            <pc:sldMk cId="628941765" sldId="262"/>
            <ac:spMk id="3" creationId="{B73E96F9-B1F0-9891-8ACF-8EDCDA947468}"/>
          </ac:spMkLst>
        </pc:spChg>
      </pc:sldChg>
      <pc:sldChg chg="modSp modNotes">
        <pc:chgData name="Daphanie Nisbeth (GOV)" userId="S::dbnisbe@uwe.nsa.gov::ac093b8f-1d18-44dd-adc4-9dfcd884ec69" providerId="AD" clId="Web-{D41C6A51-9317-4F4C-87AC-057D5A065BAC}" dt="2024-02-09T16:33:51.197" v="32"/>
        <pc:sldMkLst>
          <pc:docMk/>
          <pc:sldMk cId="2866029241" sldId="263"/>
        </pc:sldMkLst>
        <pc:spChg chg="mod">
          <ac:chgData name="Daphanie Nisbeth (GOV)" userId="S::dbnisbe@uwe.nsa.gov::ac093b8f-1d18-44dd-adc4-9dfcd884ec69" providerId="AD" clId="Web-{D41C6A51-9317-4F4C-87AC-057D5A065BAC}" dt="2024-02-09T16:33:35.962" v="30" actId="20577"/>
          <ac:spMkLst>
            <pc:docMk/>
            <pc:sldMk cId="2866029241" sldId="263"/>
            <ac:spMk id="3" creationId="{5BED1DB6-F64F-494C-978A-E7640FEBC02E}"/>
          </ac:spMkLst>
        </pc:spChg>
      </pc:sldChg>
      <pc:sldChg chg="del">
        <pc:chgData name="Daphanie Nisbeth (GOV)" userId="S::dbnisbe@uwe.nsa.gov::ac093b8f-1d18-44dd-adc4-9dfcd884ec69" providerId="AD" clId="Web-{D41C6A51-9317-4F4C-87AC-057D5A065BAC}" dt="2024-02-09T16:33:57.994" v="33"/>
        <pc:sldMkLst>
          <pc:docMk/>
          <pc:sldMk cId="1739891103" sldId="269"/>
        </pc:sldMkLst>
      </pc:sldChg>
    </pc:docChg>
  </pc:docChgLst>
  <pc:docChgLst>
    <pc:chgData name="Daphanie Nisbeth (GOV)" userId="ac093b8f-1d18-44dd-adc4-9dfcd884ec69" providerId="ADAL" clId="{99995E47-CF8A-48E1-8784-7AC1ABDE3822}"/>
    <pc:docChg chg="custSel addSld delSld modSld sldOrd">
      <pc:chgData name="Daphanie Nisbeth (GOV)" userId="ac093b8f-1d18-44dd-adc4-9dfcd884ec69" providerId="ADAL" clId="{99995E47-CF8A-48E1-8784-7AC1ABDE3822}" dt="2024-02-16T16:24:49.292" v="5593"/>
      <pc:docMkLst>
        <pc:docMk/>
      </pc:docMkLst>
      <pc:sldChg chg="modSp mod">
        <pc:chgData name="Daphanie Nisbeth (GOV)" userId="ac093b8f-1d18-44dd-adc4-9dfcd884ec69" providerId="ADAL" clId="{99995E47-CF8A-48E1-8784-7AC1ABDE3822}" dt="2024-02-16T16:14:04.558" v="5567" actId="6549"/>
        <pc:sldMkLst>
          <pc:docMk/>
          <pc:sldMk cId="1659097826" sldId="256"/>
        </pc:sldMkLst>
        <pc:spChg chg="mod">
          <ac:chgData name="Daphanie Nisbeth (GOV)" userId="ac093b8f-1d18-44dd-adc4-9dfcd884ec69" providerId="ADAL" clId="{99995E47-CF8A-48E1-8784-7AC1ABDE3822}" dt="2024-01-29T18:11:28.332" v="180" actId="20577"/>
          <ac:spMkLst>
            <pc:docMk/>
            <pc:sldMk cId="1659097826" sldId="256"/>
            <ac:spMk id="2" creationId="{42209929-460B-7637-7149-FE079680B545}"/>
          </ac:spMkLst>
        </pc:spChg>
        <pc:spChg chg="mod">
          <ac:chgData name="Daphanie Nisbeth (GOV)" userId="ac093b8f-1d18-44dd-adc4-9dfcd884ec69" providerId="ADAL" clId="{99995E47-CF8A-48E1-8784-7AC1ABDE3822}" dt="2024-02-16T16:14:04.558" v="5567" actId="6549"/>
          <ac:spMkLst>
            <pc:docMk/>
            <pc:sldMk cId="1659097826" sldId="256"/>
            <ac:spMk id="3" creationId="{4FD33936-DFAE-F179-3C2A-369B00B61F70}"/>
          </ac:spMkLst>
        </pc:spChg>
      </pc:sldChg>
      <pc:sldChg chg="modSp mod">
        <pc:chgData name="Daphanie Nisbeth (GOV)" userId="ac093b8f-1d18-44dd-adc4-9dfcd884ec69" providerId="ADAL" clId="{99995E47-CF8A-48E1-8784-7AC1ABDE3822}" dt="2024-01-29T19:01:56.873" v="5414" actId="20577"/>
        <pc:sldMkLst>
          <pc:docMk/>
          <pc:sldMk cId="121618974" sldId="257"/>
        </pc:sldMkLst>
        <pc:spChg chg="mod">
          <ac:chgData name="Daphanie Nisbeth (GOV)" userId="ac093b8f-1d18-44dd-adc4-9dfcd884ec69" providerId="ADAL" clId="{99995E47-CF8A-48E1-8784-7AC1ABDE3822}" dt="2024-01-29T19:01:56.873" v="5414" actId="20577"/>
          <ac:spMkLst>
            <pc:docMk/>
            <pc:sldMk cId="121618974" sldId="257"/>
            <ac:spMk id="3" creationId="{DE5527E5-737F-E4A6-9A19-DCB8E61B4A48}"/>
          </ac:spMkLst>
        </pc:spChg>
      </pc:sldChg>
      <pc:sldChg chg="modNotesTx">
        <pc:chgData name="Daphanie Nisbeth (GOV)" userId="ac093b8f-1d18-44dd-adc4-9dfcd884ec69" providerId="ADAL" clId="{99995E47-CF8A-48E1-8784-7AC1ABDE3822}" dt="2024-01-29T18:16:30.628" v="785" actId="20577"/>
        <pc:sldMkLst>
          <pc:docMk/>
          <pc:sldMk cId="4160209464" sldId="258"/>
        </pc:sldMkLst>
      </pc:sldChg>
      <pc:sldChg chg="del">
        <pc:chgData name="Daphanie Nisbeth (GOV)" userId="ac093b8f-1d18-44dd-adc4-9dfcd884ec69" providerId="ADAL" clId="{99995E47-CF8A-48E1-8784-7AC1ABDE3822}" dt="2024-01-29T18:08:01.292" v="36" actId="47"/>
        <pc:sldMkLst>
          <pc:docMk/>
          <pc:sldMk cId="2779865907" sldId="259"/>
        </pc:sldMkLst>
      </pc:sldChg>
      <pc:sldChg chg="addSp delSp modSp mod ord">
        <pc:chgData name="Daphanie Nisbeth (GOV)" userId="ac093b8f-1d18-44dd-adc4-9dfcd884ec69" providerId="ADAL" clId="{99995E47-CF8A-48E1-8784-7AC1ABDE3822}" dt="2024-01-29T18:48:39.598" v="4533" actId="27636"/>
        <pc:sldMkLst>
          <pc:docMk/>
          <pc:sldMk cId="2182622329" sldId="260"/>
        </pc:sldMkLst>
        <pc:spChg chg="mod">
          <ac:chgData name="Daphanie Nisbeth (GOV)" userId="ac093b8f-1d18-44dd-adc4-9dfcd884ec69" providerId="ADAL" clId="{99995E47-CF8A-48E1-8784-7AC1ABDE3822}" dt="2024-01-29T18:48:31.341" v="4490"/>
          <ac:spMkLst>
            <pc:docMk/>
            <pc:sldMk cId="2182622329" sldId="260"/>
            <ac:spMk id="2" creationId="{083BF56A-7105-B2A6-48EE-FEC77655A8E4}"/>
          </ac:spMkLst>
        </pc:spChg>
        <pc:spChg chg="mod">
          <ac:chgData name="Daphanie Nisbeth (GOV)" userId="ac093b8f-1d18-44dd-adc4-9dfcd884ec69" providerId="ADAL" clId="{99995E47-CF8A-48E1-8784-7AC1ABDE3822}" dt="2024-01-29T18:48:39.598" v="4533" actId="27636"/>
          <ac:spMkLst>
            <pc:docMk/>
            <pc:sldMk cId="2182622329" sldId="260"/>
            <ac:spMk id="3" creationId="{04FD5432-7C3E-B852-C3CF-F0C0A02DAD40}"/>
          </ac:spMkLst>
        </pc:spChg>
        <pc:spChg chg="add del mod">
          <ac:chgData name="Daphanie Nisbeth (GOV)" userId="ac093b8f-1d18-44dd-adc4-9dfcd884ec69" providerId="ADAL" clId="{99995E47-CF8A-48E1-8784-7AC1ABDE3822}" dt="2024-01-29T18:47:41.566" v="4463"/>
          <ac:spMkLst>
            <pc:docMk/>
            <pc:sldMk cId="2182622329" sldId="260"/>
            <ac:spMk id="4" creationId="{11DA1528-A23B-9E44-0762-2D45D1874863}"/>
          </ac:spMkLst>
        </pc:spChg>
      </pc:sldChg>
      <pc:sldChg chg="modSp mod modNotesTx">
        <pc:chgData name="Daphanie Nisbeth (GOV)" userId="ac093b8f-1d18-44dd-adc4-9dfcd884ec69" providerId="ADAL" clId="{99995E47-CF8A-48E1-8784-7AC1ABDE3822}" dt="2024-02-16T16:13:04.865" v="5546"/>
        <pc:sldMkLst>
          <pc:docMk/>
          <pc:sldMk cId="628941765" sldId="262"/>
        </pc:sldMkLst>
        <pc:spChg chg="mod">
          <ac:chgData name="Daphanie Nisbeth (GOV)" userId="ac093b8f-1d18-44dd-adc4-9dfcd884ec69" providerId="ADAL" clId="{99995E47-CF8A-48E1-8784-7AC1ABDE3822}" dt="2024-02-16T16:13:04.865" v="5546"/>
          <ac:spMkLst>
            <pc:docMk/>
            <pc:sldMk cId="628941765" sldId="262"/>
            <ac:spMk id="3" creationId="{B73E96F9-B1F0-9891-8ACF-8EDCDA947468}"/>
          </ac:spMkLst>
        </pc:spChg>
      </pc:sldChg>
      <pc:sldChg chg="del">
        <pc:chgData name="Daphanie Nisbeth (GOV)" userId="ac093b8f-1d18-44dd-adc4-9dfcd884ec69" providerId="ADAL" clId="{99995E47-CF8A-48E1-8784-7AC1ABDE3822}" dt="2024-01-29T18:08:04.187" v="37" actId="47"/>
        <pc:sldMkLst>
          <pc:docMk/>
          <pc:sldMk cId="3292955655" sldId="264"/>
        </pc:sldMkLst>
      </pc:sldChg>
      <pc:sldChg chg="modSp mod modNotesTx">
        <pc:chgData name="Daphanie Nisbeth (GOV)" userId="ac093b8f-1d18-44dd-adc4-9dfcd884ec69" providerId="ADAL" clId="{99995E47-CF8A-48E1-8784-7AC1ABDE3822}" dt="2024-02-16T16:24:49.292" v="5593"/>
        <pc:sldMkLst>
          <pc:docMk/>
          <pc:sldMk cId="4145574856" sldId="265"/>
        </pc:sldMkLst>
        <pc:spChg chg="mod">
          <ac:chgData name="Daphanie Nisbeth (GOV)" userId="ac093b8f-1d18-44dd-adc4-9dfcd884ec69" providerId="ADAL" clId="{99995E47-CF8A-48E1-8784-7AC1ABDE3822}" dt="2024-01-29T18:10:43.204" v="150" actId="20577"/>
          <ac:spMkLst>
            <pc:docMk/>
            <pc:sldMk cId="4145574856" sldId="265"/>
            <ac:spMk id="2" creationId="{D27B0084-8115-BED8-343E-64ADD6569977}"/>
          </ac:spMkLst>
        </pc:spChg>
        <pc:spChg chg="mod">
          <ac:chgData name="Daphanie Nisbeth (GOV)" userId="ac093b8f-1d18-44dd-adc4-9dfcd884ec69" providerId="ADAL" clId="{99995E47-CF8A-48E1-8784-7AC1ABDE3822}" dt="2024-01-29T18:11:07.098" v="153" actId="5793"/>
          <ac:spMkLst>
            <pc:docMk/>
            <pc:sldMk cId="4145574856" sldId="265"/>
            <ac:spMk id="3" creationId="{3E84629E-6641-35FE-FB15-920C426A554E}"/>
          </ac:spMkLst>
        </pc:spChg>
      </pc:sldChg>
      <pc:sldChg chg="modNotesTx">
        <pc:chgData name="Daphanie Nisbeth (GOV)" userId="ac093b8f-1d18-44dd-adc4-9dfcd884ec69" providerId="ADAL" clId="{99995E47-CF8A-48E1-8784-7AC1ABDE3822}" dt="2024-01-29T18:43:51.808" v="4125" actId="20577"/>
        <pc:sldMkLst>
          <pc:docMk/>
          <pc:sldMk cId="303336543" sldId="266"/>
        </pc:sldMkLst>
      </pc:sldChg>
      <pc:sldChg chg="modNotesTx">
        <pc:chgData name="Daphanie Nisbeth (GOV)" userId="ac093b8f-1d18-44dd-adc4-9dfcd884ec69" providerId="ADAL" clId="{99995E47-CF8A-48E1-8784-7AC1ABDE3822}" dt="2024-02-16T16:20:40.551" v="5568" actId="6549"/>
        <pc:sldMkLst>
          <pc:docMk/>
          <pc:sldMk cId="1139495199" sldId="267"/>
        </pc:sldMkLst>
      </pc:sldChg>
      <pc:sldChg chg="addSp modSp mod modNotesTx">
        <pc:chgData name="Daphanie Nisbeth (GOV)" userId="ac093b8f-1d18-44dd-adc4-9dfcd884ec69" providerId="ADAL" clId="{99995E47-CF8A-48E1-8784-7AC1ABDE3822}" dt="2024-01-29T18:38:27.749" v="3387" actId="1076"/>
        <pc:sldMkLst>
          <pc:docMk/>
          <pc:sldMk cId="1110648985" sldId="268"/>
        </pc:sldMkLst>
        <pc:spChg chg="mod">
          <ac:chgData name="Daphanie Nisbeth (GOV)" userId="ac093b8f-1d18-44dd-adc4-9dfcd884ec69" providerId="ADAL" clId="{99995E47-CF8A-48E1-8784-7AC1ABDE3822}" dt="2024-01-29T18:01:44.694" v="0" actId="20577"/>
          <ac:spMkLst>
            <pc:docMk/>
            <pc:sldMk cId="1110648985" sldId="268"/>
            <ac:spMk id="2" creationId="{A36969A1-B8FE-33EB-37C9-DA28AE847E90}"/>
          </ac:spMkLst>
        </pc:spChg>
        <pc:spChg chg="mod">
          <ac:chgData name="Daphanie Nisbeth (GOV)" userId="ac093b8f-1d18-44dd-adc4-9dfcd884ec69" providerId="ADAL" clId="{99995E47-CF8A-48E1-8784-7AC1ABDE3822}" dt="2024-01-29T18:06:56.602" v="29" actId="27636"/>
          <ac:spMkLst>
            <pc:docMk/>
            <pc:sldMk cId="1110648985" sldId="268"/>
            <ac:spMk id="3" creationId="{5BED1DB6-F64F-494C-978A-E7640FEBC02E}"/>
          </ac:spMkLst>
        </pc:spChg>
        <pc:spChg chg="add mod">
          <ac:chgData name="Daphanie Nisbeth (GOV)" userId="ac093b8f-1d18-44dd-adc4-9dfcd884ec69" providerId="ADAL" clId="{99995E47-CF8A-48E1-8784-7AC1ABDE3822}" dt="2024-01-29T18:38:27.749" v="3387" actId="1076"/>
          <ac:spMkLst>
            <pc:docMk/>
            <pc:sldMk cId="1110648985" sldId="268"/>
            <ac:spMk id="5" creationId="{E73B0A62-1019-BF51-E2D7-8281F72FBB60}"/>
          </ac:spMkLst>
        </pc:spChg>
        <pc:picChg chg="add mod">
          <ac:chgData name="Daphanie Nisbeth (GOV)" userId="ac093b8f-1d18-44dd-adc4-9dfcd884ec69" providerId="ADAL" clId="{99995E47-CF8A-48E1-8784-7AC1ABDE3822}" dt="2024-01-29T18:06:48.267" v="25" actId="1076"/>
          <ac:picMkLst>
            <pc:docMk/>
            <pc:sldMk cId="1110648985" sldId="268"/>
            <ac:picMk id="4" creationId="{D732C2AB-ADED-EA27-4CD0-3DEDE9AD658A}"/>
          </ac:picMkLst>
        </pc:picChg>
      </pc:sldChg>
      <pc:sldChg chg="modNotesTx">
        <pc:chgData name="Daphanie Nisbeth (GOV)" userId="ac093b8f-1d18-44dd-adc4-9dfcd884ec69" providerId="ADAL" clId="{99995E47-CF8A-48E1-8784-7AC1ABDE3822}" dt="2024-01-29T18:17:38.866" v="917" actId="20577"/>
        <pc:sldMkLst>
          <pc:docMk/>
          <pc:sldMk cId="1739891103" sldId="269"/>
        </pc:sldMkLst>
      </pc:sldChg>
      <pc:sldChg chg="addSp delSp modSp add mod modNotesTx">
        <pc:chgData name="Daphanie Nisbeth (GOV)" userId="ac093b8f-1d18-44dd-adc4-9dfcd884ec69" providerId="ADAL" clId="{99995E47-CF8A-48E1-8784-7AC1ABDE3822}" dt="2024-01-29T18:38:53.088" v="3407" actId="1076"/>
        <pc:sldMkLst>
          <pc:docMk/>
          <pc:sldMk cId="3051420550" sldId="270"/>
        </pc:sldMkLst>
        <pc:spChg chg="mod">
          <ac:chgData name="Daphanie Nisbeth (GOV)" userId="ac093b8f-1d18-44dd-adc4-9dfcd884ec69" providerId="ADAL" clId="{99995E47-CF8A-48E1-8784-7AC1ABDE3822}" dt="2024-01-29T18:26:15.734" v="2081" actId="14100"/>
          <ac:spMkLst>
            <pc:docMk/>
            <pc:sldMk cId="3051420550" sldId="270"/>
            <ac:spMk id="3" creationId="{5BED1DB6-F64F-494C-978A-E7640FEBC02E}"/>
          </ac:spMkLst>
        </pc:spChg>
        <pc:spChg chg="add del mod">
          <ac:chgData name="Daphanie Nisbeth (GOV)" userId="ac093b8f-1d18-44dd-adc4-9dfcd884ec69" providerId="ADAL" clId="{99995E47-CF8A-48E1-8784-7AC1ABDE3822}" dt="2024-01-29T18:05:26.971" v="17" actId="478"/>
          <ac:spMkLst>
            <pc:docMk/>
            <pc:sldMk cId="3051420550" sldId="270"/>
            <ac:spMk id="5" creationId="{7FF8D813-AF31-00E8-51B2-9613BBAE12F5}"/>
          </ac:spMkLst>
        </pc:spChg>
        <pc:spChg chg="add mod">
          <ac:chgData name="Daphanie Nisbeth (GOV)" userId="ac093b8f-1d18-44dd-adc4-9dfcd884ec69" providerId="ADAL" clId="{99995E47-CF8A-48E1-8784-7AC1ABDE3822}" dt="2024-01-29T18:38:53.088" v="3407" actId="1076"/>
          <ac:spMkLst>
            <pc:docMk/>
            <pc:sldMk cId="3051420550" sldId="270"/>
            <ac:spMk id="7" creationId="{3F63DDE9-1A47-2D6B-3107-089FDB9C6B40}"/>
          </ac:spMkLst>
        </pc:spChg>
        <pc:picChg chg="add mod">
          <ac:chgData name="Daphanie Nisbeth (GOV)" userId="ac093b8f-1d18-44dd-adc4-9dfcd884ec69" providerId="ADAL" clId="{99995E47-CF8A-48E1-8784-7AC1ABDE3822}" dt="2024-01-29T18:05:43.178" v="19" actId="1076"/>
          <ac:picMkLst>
            <pc:docMk/>
            <pc:sldMk cId="3051420550" sldId="270"/>
            <ac:picMk id="6" creationId="{4362FA85-9EC3-9725-4E9C-84D09AF79138}"/>
          </ac:picMkLst>
        </pc:picChg>
      </pc:sldChg>
      <pc:sldChg chg="addSp modSp add mod modNotesTx">
        <pc:chgData name="Daphanie Nisbeth (GOV)" userId="ac093b8f-1d18-44dd-adc4-9dfcd884ec69" providerId="ADAL" clId="{99995E47-CF8A-48E1-8784-7AC1ABDE3822}" dt="2024-01-29T18:39:31.044" v="3432" actId="1076"/>
        <pc:sldMkLst>
          <pc:docMk/>
          <pc:sldMk cId="1753307319" sldId="271"/>
        </pc:sldMkLst>
        <pc:spChg chg="mod">
          <ac:chgData name="Daphanie Nisbeth (GOV)" userId="ac093b8f-1d18-44dd-adc4-9dfcd884ec69" providerId="ADAL" clId="{99995E47-CF8A-48E1-8784-7AC1ABDE3822}" dt="2024-01-29T18:39:01.893" v="3408" actId="14100"/>
          <ac:spMkLst>
            <pc:docMk/>
            <pc:sldMk cId="1753307319" sldId="271"/>
            <ac:spMk id="3" creationId="{5BED1DB6-F64F-494C-978A-E7640FEBC02E}"/>
          </ac:spMkLst>
        </pc:spChg>
        <pc:spChg chg="add mod">
          <ac:chgData name="Daphanie Nisbeth (GOV)" userId="ac093b8f-1d18-44dd-adc4-9dfcd884ec69" providerId="ADAL" clId="{99995E47-CF8A-48E1-8784-7AC1ABDE3822}" dt="2024-01-29T18:39:31.044" v="3432" actId="1076"/>
          <ac:spMkLst>
            <pc:docMk/>
            <pc:sldMk cId="1753307319" sldId="271"/>
            <ac:spMk id="5" creationId="{34E5ACD9-78B8-6EF2-2018-24E39FA0D6AF}"/>
          </ac:spMkLst>
        </pc:spChg>
        <pc:picChg chg="add mod">
          <ac:chgData name="Daphanie Nisbeth (GOV)" userId="ac093b8f-1d18-44dd-adc4-9dfcd884ec69" providerId="ADAL" clId="{99995E47-CF8A-48E1-8784-7AC1ABDE3822}" dt="2024-01-29T18:39:03.944" v="3409" actId="1076"/>
          <ac:picMkLst>
            <pc:docMk/>
            <pc:sldMk cId="1753307319" sldId="271"/>
            <ac:picMk id="4" creationId="{A4FE72A1-9D7A-9944-6330-FD3480B5CFC6}"/>
          </ac:picMkLst>
        </pc:picChg>
      </pc:sldChg>
      <pc:sldChg chg="delSp modSp add mod modNotesTx">
        <pc:chgData name="Daphanie Nisbeth (GOV)" userId="ac093b8f-1d18-44dd-adc4-9dfcd884ec69" providerId="ADAL" clId="{99995E47-CF8A-48E1-8784-7AC1ABDE3822}" dt="2024-01-29T18:34:54.094" v="3314" actId="20577"/>
        <pc:sldMkLst>
          <pc:docMk/>
          <pc:sldMk cId="3780359118" sldId="272"/>
        </pc:sldMkLst>
        <pc:spChg chg="mod">
          <ac:chgData name="Daphanie Nisbeth (GOV)" userId="ac093b8f-1d18-44dd-adc4-9dfcd884ec69" providerId="ADAL" clId="{99995E47-CF8A-48E1-8784-7AC1ABDE3822}" dt="2024-01-29T18:08:39.501" v="67" actId="20577"/>
          <ac:spMkLst>
            <pc:docMk/>
            <pc:sldMk cId="3780359118" sldId="272"/>
            <ac:spMk id="2" creationId="{A36969A1-B8FE-33EB-37C9-DA28AE847E90}"/>
          </ac:spMkLst>
        </pc:spChg>
        <pc:spChg chg="mod">
          <ac:chgData name="Daphanie Nisbeth (GOV)" userId="ac093b8f-1d18-44dd-adc4-9dfcd884ec69" providerId="ADAL" clId="{99995E47-CF8A-48E1-8784-7AC1ABDE3822}" dt="2024-01-29T18:09:09.128" v="72" actId="5793"/>
          <ac:spMkLst>
            <pc:docMk/>
            <pc:sldMk cId="3780359118" sldId="272"/>
            <ac:spMk id="3" creationId="{5BED1DB6-F64F-494C-978A-E7640FEBC02E}"/>
          </ac:spMkLst>
        </pc:spChg>
        <pc:picChg chg="del">
          <ac:chgData name="Daphanie Nisbeth (GOV)" userId="ac093b8f-1d18-44dd-adc4-9dfcd884ec69" providerId="ADAL" clId="{99995E47-CF8A-48E1-8784-7AC1ABDE3822}" dt="2024-01-29T18:08:28.182" v="39" actId="478"/>
          <ac:picMkLst>
            <pc:docMk/>
            <pc:sldMk cId="3780359118" sldId="272"/>
            <ac:picMk id="4" creationId="{A4FE72A1-9D7A-9944-6330-FD3480B5CFC6}"/>
          </ac:picMkLst>
        </pc:picChg>
      </pc:sldChg>
      <pc:sldChg chg="addSp modSp add mod modNotesTx">
        <pc:chgData name="Daphanie Nisbeth (GOV)" userId="ac093b8f-1d18-44dd-adc4-9dfcd884ec69" providerId="ADAL" clId="{99995E47-CF8A-48E1-8784-7AC1ABDE3822}" dt="2024-01-29T18:40:04.371" v="3518" actId="20577"/>
        <pc:sldMkLst>
          <pc:docMk/>
          <pc:sldMk cId="1054066196" sldId="273"/>
        </pc:sldMkLst>
        <pc:spChg chg="mod">
          <ac:chgData name="Daphanie Nisbeth (GOV)" userId="ac093b8f-1d18-44dd-adc4-9dfcd884ec69" providerId="ADAL" clId="{99995E47-CF8A-48E1-8784-7AC1ABDE3822}" dt="2024-01-29T18:09:40.758" v="74" actId="6549"/>
          <ac:spMkLst>
            <pc:docMk/>
            <pc:sldMk cId="1054066196" sldId="273"/>
            <ac:spMk id="3" creationId="{5BED1DB6-F64F-494C-978A-E7640FEBC02E}"/>
          </ac:spMkLst>
        </pc:spChg>
        <pc:spChg chg="add mod">
          <ac:chgData name="Daphanie Nisbeth (GOV)" userId="ac093b8f-1d18-44dd-adc4-9dfcd884ec69" providerId="ADAL" clId="{99995E47-CF8A-48E1-8784-7AC1ABDE3822}" dt="2024-01-29T18:37:15.817" v="3369" actId="20577"/>
          <ac:spMkLst>
            <pc:docMk/>
            <pc:sldMk cId="1054066196" sldId="273"/>
            <ac:spMk id="6" creationId="{4C3C157C-707A-301F-8695-4900E03E95D8}"/>
          </ac:spMkLst>
        </pc:spChg>
        <pc:spChg chg="add mod">
          <ac:chgData name="Daphanie Nisbeth (GOV)" userId="ac093b8f-1d18-44dd-adc4-9dfcd884ec69" providerId="ADAL" clId="{99995E47-CF8A-48E1-8784-7AC1ABDE3822}" dt="2024-01-29T18:37:26.386" v="3371" actId="20577"/>
          <ac:spMkLst>
            <pc:docMk/>
            <pc:sldMk cId="1054066196" sldId="273"/>
            <ac:spMk id="7" creationId="{2C589B61-B535-84F7-BC47-E30A90FB8D47}"/>
          </ac:spMkLst>
        </pc:spChg>
        <pc:picChg chg="add mod">
          <ac:chgData name="Daphanie Nisbeth (GOV)" userId="ac093b8f-1d18-44dd-adc4-9dfcd884ec69" providerId="ADAL" clId="{99995E47-CF8A-48E1-8784-7AC1ABDE3822}" dt="2024-01-29T18:36:21.829" v="3351" actId="1076"/>
          <ac:picMkLst>
            <pc:docMk/>
            <pc:sldMk cId="1054066196" sldId="273"/>
            <ac:picMk id="4" creationId="{A320DD73-B8F5-F697-A69F-4951059708C8}"/>
          </ac:picMkLst>
        </pc:picChg>
        <pc:picChg chg="add mod">
          <ac:chgData name="Daphanie Nisbeth (GOV)" userId="ac093b8f-1d18-44dd-adc4-9dfcd884ec69" providerId="ADAL" clId="{99995E47-CF8A-48E1-8784-7AC1ABDE3822}" dt="2024-01-29T18:35:39.549" v="3320" actId="1076"/>
          <ac:picMkLst>
            <pc:docMk/>
            <pc:sldMk cId="1054066196" sldId="273"/>
            <ac:picMk id="5" creationId="{2B52D8D3-17C0-78E7-B4AE-0E82AEEC1DAC}"/>
          </ac:picMkLst>
        </pc:picChg>
      </pc:sldChg>
      <pc:sldChg chg="modSp add mod">
        <pc:chgData name="Daphanie Nisbeth (GOV)" userId="ac093b8f-1d18-44dd-adc4-9dfcd884ec69" providerId="ADAL" clId="{99995E47-CF8A-48E1-8784-7AC1ABDE3822}" dt="2024-01-29T19:06:21.183" v="5536" actId="20577"/>
        <pc:sldMkLst>
          <pc:docMk/>
          <pc:sldMk cId="4100745271" sldId="274"/>
        </pc:sldMkLst>
        <pc:spChg chg="mod">
          <ac:chgData name="Daphanie Nisbeth (GOV)" userId="ac093b8f-1d18-44dd-adc4-9dfcd884ec69" providerId="ADAL" clId="{99995E47-CF8A-48E1-8784-7AC1ABDE3822}" dt="2024-01-29T18:48:56.642" v="4557" actId="20577"/>
          <ac:spMkLst>
            <pc:docMk/>
            <pc:sldMk cId="4100745271" sldId="274"/>
            <ac:spMk id="2" creationId="{083BF56A-7105-B2A6-48EE-FEC77655A8E4}"/>
          </ac:spMkLst>
        </pc:spChg>
        <pc:spChg chg="mod">
          <ac:chgData name="Daphanie Nisbeth (GOV)" userId="ac093b8f-1d18-44dd-adc4-9dfcd884ec69" providerId="ADAL" clId="{99995E47-CF8A-48E1-8784-7AC1ABDE3822}" dt="2024-01-29T19:06:21.183" v="5536" actId="20577"/>
          <ac:spMkLst>
            <pc:docMk/>
            <pc:sldMk cId="4100745271" sldId="274"/>
            <ac:spMk id="3" creationId="{04FD5432-7C3E-B852-C3CF-F0C0A02DAD4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9C2852-2D43-4E45-BB03-776CC5E9B82D}" type="datetimeFigureOut">
              <a:rPr lang="en-US" smtClean="0"/>
              <a:t>2/16/2024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31B130-6D50-4F97-A6BD-3018E7A82585}" type="slidenum">
              <a:rPr lang="en-US" smtClean="0"/>
              <a:t>‹#›</a:t>
            </a:fld>
            <a:endParaRPr lang="en-US"/>
          </a:p>
        </p:txBody>
      </p:sp>
    </p:spTree>
    <p:extLst>
      <p:ext uri="{BB962C8B-B14F-4D97-AF65-F5344CB8AC3E}">
        <p14:creationId xmlns:p14="http://schemas.microsoft.com/office/powerpoint/2010/main" val="41101995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SA3 received an LS at SA3#113 (Chicago) from ITU-T Study Group 17 on the proposal they received for a new work item: Guidelines for </a:t>
            </a:r>
            <a:r>
              <a:rPr lang="en-US" dirty="0" err="1"/>
              <a:t>increasisn</a:t>
            </a:r>
            <a:r>
              <a:rPr lang="en-US" dirty="0"/>
              <a:t> security of the AKA protocols in IMT-2020 and beyond. </a:t>
            </a:r>
          </a:p>
          <a:p>
            <a:endParaRPr lang="en-US" dirty="0"/>
          </a:p>
          <a:p>
            <a:r>
              <a:rPr lang="en-US" dirty="0"/>
              <a:t>This LS stated that it was for information, discussion but in the abstract, they specifically request that SA3 provide comments about this new work item proposal. Since AKA-protocols were developed by 3GPP.</a:t>
            </a:r>
          </a:p>
        </p:txBody>
      </p:sp>
      <p:sp>
        <p:nvSpPr>
          <p:cNvPr id="4" name="Slide Number Placeholder 3"/>
          <p:cNvSpPr>
            <a:spLocks noGrp="1"/>
          </p:cNvSpPr>
          <p:nvPr>
            <p:ph type="sldNum" sz="quarter" idx="5"/>
          </p:nvPr>
        </p:nvSpPr>
        <p:spPr/>
        <p:txBody>
          <a:bodyPr/>
          <a:lstStyle/>
          <a:p>
            <a:fld id="{A131B130-6D50-4F97-A6BD-3018E7A82585}" type="slidenum">
              <a:rPr lang="en-US" smtClean="0"/>
              <a:t>3</a:t>
            </a:fld>
            <a:endParaRPr lang="en-US"/>
          </a:p>
        </p:txBody>
      </p:sp>
    </p:spTree>
    <p:extLst>
      <p:ext uri="{BB962C8B-B14F-4D97-AF65-F5344CB8AC3E}">
        <p14:creationId xmlns:p14="http://schemas.microsoft.com/office/powerpoint/2010/main" val="14701662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SA3#113, we provided the following reply LS. In this liaison statement we state that we will study the security concerns and provide an update during the next meeting cycle (this meeting).</a:t>
            </a:r>
          </a:p>
          <a:p>
            <a:endParaRPr lang="en-US" dirty="0"/>
          </a:p>
          <a:p>
            <a:r>
              <a:rPr lang="en-US" dirty="0"/>
              <a:t>We also express our believe that the specification AKA and its update must be done by SA3. We request that ITU-T not create new guidelines for AKA protocols and instead allow 3GPP to resolve the concerns that are presented.</a:t>
            </a:r>
          </a:p>
        </p:txBody>
      </p:sp>
      <p:sp>
        <p:nvSpPr>
          <p:cNvPr id="4" name="Slide Number Placeholder 3"/>
          <p:cNvSpPr>
            <a:spLocks noGrp="1"/>
          </p:cNvSpPr>
          <p:nvPr>
            <p:ph type="sldNum" sz="quarter" idx="5"/>
          </p:nvPr>
        </p:nvSpPr>
        <p:spPr/>
        <p:txBody>
          <a:bodyPr/>
          <a:lstStyle/>
          <a:p>
            <a:fld id="{A131B130-6D50-4F97-A6BD-3018E7A82585}" type="slidenum">
              <a:rPr lang="en-US" smtClean="0"/>
              <a:t>12</a:t>
            </a:fld>
            <a:endParaRPr lang="en-US"/>
          </a:p>
        </p:txBody>
      </p:sp>
    </p:spTree>
    <p:extLst>
      <p:ext uri="{BB962C8B-B14F-4D97-AF65-F5344CB8AC3E}">
        <p14:creationId xmlns:p14="http://schemas.microsoft.com/office/powerpoint/2010/main" val="22886236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suggested next step to send a reply LS to ITU-T SG 17 with one of the following wordings.</a:t>
            </a:r>
          </a:p>
          <a:p>
            <a:endParaRPr lang="en-US" dirty="0"/>
          </a:p>
          <a:p>
            <a:r>
              <a:rPr lang="en-US" dirty="0"/>
              <a:t>US NSA is not bringing this up to make any statement for or against the proposed solution. Our concern is that this work stays in the appropriate standards organization, which in this case, is 3GPP. For this reason we have not specified how SA3 will or should address the concerns or even which release it will be addressed in. However it is important that SA3 acknowledge and address the concerns that ITU-T has raised. The last slide of this presentation that we will not go over, has additional references to other studies identifying the same or similar vulnerabilities. </a:t>
            </a:r>
          </a:p>
          <a:p>
            <a:endParaRPr lang="en-US" dirty="0"/>
          </a:p>
          <a:p>
            <a:r>
              <a:rPr lang="en-US" dirty="0"/>
              <a:t>Any questions?</a:t>
            </a:r>
          </a:p>
          <a:p>
            <a:r>
              <a:rPr lang="en-US" dirty="0"/>
              <a:t>Maybe bring up the </a:t>
            </a:r>
            <a:r>
              <a:rPr lang="en-US" dirty="0" err="1"/>
              <a:t>Tdoc</a:t>
            </a:r>
            <a:r>
              <a:rPr lang="en-US" dirty="0"/>
              <a:t> of the LS</a:t>
            </a:r>
          </a:p>
        </p:txBody>
      </p:sp>
      <p:sp>
        <p:nvSpPr>
          <p:cNvPr id="4" name="Slide Number Placeholder 3"/>
          <p:cNvSpPr>
            <a:spLocks noGrp="1"/>
          </p:cNvSpPr>
          <p:nvPr>
            <p:ph type="sldNum" sz="quarter" idx="5"/>
          </p:nvPr>
        </p:nvSpPr>
        <p:spPr/>
        <p:txBody>
          <a:bodyPr/>
          <a:lstStyle/>
          <a:p>
            <a:fld id="{A131B130-6D50-4F97-A6BD-3018E7A82585}" type="slidenum">
              <a:rPr lang="en-US" smtClean="0"/>
              <a:t>13</a:t>
            </a:fld>
            <a:endParaRPr lang="en-US"/>
          </a:p>
        </p:txBody>
      </p:sp>
    </p:spTree>
    <p:extLst>
      <p:ext uri="{BB962C8B-B14F-4D97-AF65-F5344CB8AC3E}">
        <p14:creationId xmlns:p14="http://schemas.microsoft.com/office/powerpoint/2010/main" val="39458272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discussion will only cover the overview, attacks, mitigations, and proposed guidelines.</a:t>
            </a:r>
          </a:p>
        </p:txBody>
      </p:sp>
      <p:sp>
        <p:nvSpPr>
          <p:cNvPr id="4" name="Slide Number Placeholder 3"/>
          <p:cNvSpPr>
            <a:spLocks noGrp="1"/>
          </p:cNvSpPr>
          <p:nvPr>
            <p:ph type="sldNum" sz="quarter" idx="5"/>
          </p:nvPr>
        </p:nvSpPr>
        <p:spPr/>
        <p:txBody>
          <a:bodyPr/>
          <a:lstStyle/>
          <a:p>
            <a:fld id="{A131B130-6D50-4F97-A6BD-3018E7A82585}" type="slidenum">
              <a:rPr lang="en-US" smtClean="0"/>
              <a:t>4</a:t>
            </a:fld>
            <a:endParaRPr lang="en-US"/>
          </a:p>
        </p:txBody>
      </p:sp>
    </p:spTree>
    <p:extLst>
      <p:ext uri="{BB962C8B-B14F-4D97-AF65-F5344CB8AC3E}">
        <p14:creationId xmlns:p14="http://schemas.microsoft.com/office/powerpoint/2010/main" val="17235633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31B130-6D50-4F97-A6BD-3018E7A82585}" type="slidenum">
              <a:rPr lang="en-US" smtClean="0"/>
              <a:t>5</a:t>
            </a:fld>
            <a:endParaRPr lang="en-US"/>
          </a:p>
        </p:txBody>
      </p:sp>
    </p:spTree>
    <p:extLst>
      <p:ext uri="{BB962C8B-B14F-4D97-AF65-F5344CB8AC3E}">
        <p14:creationId xmlns:p14="http://schemas.microsoft.com/office/powerpoint/2010/main" val="8103814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3 attacks described. </a:t>
            </a:r>
          </a:p>
          <a:p>
            <a:endParaRPr lang="en-US" dirty="0"/>
          </a:p>
          <a:p>
            <a:r>
              <a:rPr lang="en-US" dirty="0"/>
              <a:t>The first is the </a:t>
            </a:r>
            <a:r>
              <a:rPr lang="en-US" dirty="0" err="1"/>
              <a:t>Linkability</a:t>
            </a:r>
            <a:r>
              <a:rPr lang="en-US" dirty="0"/>
              <a:t> of Failure Message (LFM) attack. In this attack, an active attacker replays a previously intercepted authentication request message containing the pair (RAND, AUTN) sent by the network to the UE. The victim UE will respond by verifying the MAC and sending a synchronization failure message. All other UEs will respond with a MAC failure message, allowing the adversary to determine the presence of the target UE in the given area. </a:t>
            </a:r>
          </a:p>
          <a:p>
            <a:endParaRPr lang="en-US" dirty="0"/>
          </a:p>
          <a:p>
            <a:r>
              <a:rPr lang="en-US" dirty="0"/>
              <a:t>The adversary can replay the authentication request each time they want to check the presence of the target UE in a particular area.</a:t>
            </a:r>
          </a:p>
        </p:txBody>
      </p:sp>
      <p:sp>
        <p:nvSpPr>
          <p:cNvPr id="4" name="Slide Number Placeholder 3"/>
          <p:cNvSpPr>
            <a:spLocks noGrp="1"/>
          </p:cNvSpPr>
          <p:nvPr>
            <p:ph type="sldNum" sz="quarter" idx="5"/>
          </p:nvPr>
        </p:nvSpPr>
        <p:spPr/>
        <p:txBody>
          <a:bodyPr/>
          <a:lstStyle/>
          <a:p>
            <a:fld id="{A131B130-6D50-4F97-A6BD-3018E7A82585}" type="slidenum">
              <a:rPr lang="en-US" smtClean="0"/>
              <a:t>6</a:t>
            </a:fld>
            <a:endParaRPr lang="en-US"/>
          </a:p>
        </p:txBody>
      </p:sp>
    </p:spTree>
    <p:extLst>
      <p:ext uri="{BB962C8B-B14F-4D97-AF65-F5344CB8AC3E}">
        <p14:creationId xmlns:p14="http://schemas.microsoft.com/office/powerpoint/2010/main" val="13673447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second attack is the SUCI replay attack.</a:t>
            </a:r>
          </a:p>
          <a:p>
            <a:endParaRPr lang="en-US" dirty="0"/>
          </a:p>
          <a:p>
            <a:r>
              <a:rPr lang="en-US" dirty="0"/>
              <a:t>The attacker records a target UE SUCI used over the radio interface. The active attacker then sets up a base station and uses it to actively change the registration requests of users that register to it. If the attacker changes the SUCI in the registration requests to the previously captured SUCI, they only need to observe whether the AKA run was successful or not to determine if that UE is the same as the victim UE. This allows the attacker to trace the movements of a victim UE.</a:t>
            </a:r>
          </a:p>
        </p:txBody>
      </p:sp>
      <p:sp>
        <p:nvSpPr>
          <p:cNvPr id="4" name="Slide Number Placeholder 3"/>
          <p:cNvSpPr>
            <a:spLocks noGrp="1"/>
          </p:cNvSpPr>
          <p:nvPr>
            <p:ph type="sldNum" sz="quarter" idx="5"/>
          </p:nvPr>
        </p:nvSpPr>
        <p:spPr/>
        <p:txBody>
          <a:bodyPr/>
          <a:lstStyle/>
          <a:p>
            <a:fld id="{A131B130-6D50-4F97-A6BD-3018E7A82585}" type="slidenum">
              <a:rPr lang="en-US" smtClean="0"/>
              <a:t>7</a:t>
            </a:fld>
            <a:endParaRPr lang="en-US"/>
          </a:p>
        </p:txBody>
      </p:sp>
    </p:spTree>
    <p:extLst>
      <p:ext uri="{BB962C8B-B14F-4D97-AF65-F5344CB8AC3E}">
        <p14:creationId xmlns:p14="http://schemas.microsoft.com/office/powerpoint/2010/main" val="24779034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3</a:t>
            </a:r>
            <a:r>
              <a:rPr lang="en-US" baseline="30000" dirty="0"/>
              <a:t>rd</a:t>
            </a:r>
            <a:r>
              <a:rPr lang="en-US" dirty="0"/>
              <a:t> attack is the SUPI check attack.</a:t>
            </a:r>
          </a:p>
          <a:p>
            <a:endParaRPr lang="en-US" dirty="0"/>
          </a:p>
          <a:p>
            <a:r>
              <a:rPr lang="en-US" dirty="0"/>
              <a:t>The attacker has a SUPI that they want to check and generates a corresponding SUCI. They then proceed as they did in the SUCI replay attack by changing the intercepted registration requests and observing whether the AKA run is successful. </a:t>
            </a:r>
          </a:p>
        </p:txBody>
      </p:sp>
      <p:sp>
        <p:nvSpPr>
          <p:cNvPr id="4" name="Slide Number Placeholder 3"/>
          <p:cNvSpPr>
            <a:spLocks noGrp="1"/>
          </p:cNvSpPr>
          <p:nvPr>
            <p:ph type="sldNum" sz="quarter" idx="5"/>
          </p:nvPr>
        </p:nvSpPr>
        <p:spPr/>
        <p:txBody>
          <a:bodyPr/>
          <a:lstStyle/>
          <a:p>
            <a:fld id="{A131B130-6D50-4F97-A6BD-3018E7A82585}" type="slidenum">
              <a:rPr lang="en-US" smtClean="0"/>
              <a:t>8</a:t>
            </a:fld>
            <a:endParaRPr lang="en-US"/>
          </a:p>
        </p:txBody>
      </p:sp>
    </p:spTree>
    <p:extLst>
      <p:ext uri="{BB962C8B-B14F-4D97-AF65-F5344CB8AC3E}">
        <p14:creationId xmlns:p14="http://schemas.microsoft.com/office/powerpoint/2010/main" val="35001656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proposal suggests mitigating these attacks by adding random values to both sides of the protocol to provide replay protection.</a:t>
            </a:r>
          </a:p>
        </p:txBody>
      </p:sp>
      <p:sp>
        <p:nvSpPr>
          <p:cNvPr id="4" name="Slide Number Placeholder 3"/>
          <p:cNvSpPr>
            <a:spLocks noGrp="1"/>
          </p:cNvSpPr>
          <p:nvPr>
            <p:ph type="sldNum" sz="quarter" idx="5"/>
          </p:nvPr>
        </p:nvSpPr>
        <p:spPr/>
        <p:txBody>
          <a:bodyPr/>
          <a:lstStyle/>
          <a:p>
            <a:fld id="{A131B130-6D50-4F97-A6BD-3018E7A82585}" type="slidenum">
              <a:rPr lang="en-US" smtClean="0"/>
              <a:t>9</a:t>
            </a:fld>
            <a:endParaRPr lang="en-US"/>
          </a:p>
        </p:txBody>
      </p:sp>
    </p:spTree>
    <p:extLst>
      <p:ext uri="{BB962C8B-B14F-4D97-AF65-F5344CB8AC3E}">
        <p14:creationId xmlns:p14="http://schemas.microsoft.com/office/powerpoint/2010/main" val="25814453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proposal includes a diagram showing the proposed changes to the 5G AKA protocol</a:t>
            </a:r>
          </a:p>
        </p:txBody>
      </p:sp>
      <p:sp>
        <p:nvSpPr>
          <p:cNvPr id="4" name="Slide Number Placeholder 3"/>
          <p:cNvSpPr>
            <a:spLocks noGrp="1"/>
          </p:cNvSpPr>
          <p:nvPr>
            <p:ph type="sldNum" sz="quarter" idx="5"/>
          </p:nvPr>
        </p:nvSpPr>
        <p:spPr/>
        <p:txBody>
          <a:bodyPr/>
          <a:lstStyle/>
          <a:p>
            <a:fld id="{A131B130-6D50-4F97-A6BD-3018E7A82585}" type="slidenum">
              <a:rPr lang="en-US" smtClean="0"/>
              <a:t>10</a:t>
            </a:fld>
            <a:endParaRPr lang="en-US"/>
          </a:p>
        </p:txBody>
      </p:sp>
    </p:spTree>
    <p:extLst>
      <p:ext uri="{BB962C8B-B14F-4D97-AF65-F5344CB8AC3E}">
        <p14:creationId xmlns:p14="http://schemas.microsoft.com/office/powerpoint/2010/main" val="19128420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Text from guidelines: </a:t>
            </a:r>
            <a:r>
              <a:rPr lang="en-US" sz="1200" dirty="0">
                <a:effectLst/>
                <a:latin typeface="Times New Roman" panose="02020603050405020304" pitchFamily="18" charset="0"/>
                <a:ea typeface="SimSun" panose="02010600030101010101" pitchFamily="2" charset="-122"/>
              </a:rPr>
              <a:t>It is recommended to </a:t>
            </a:r>
            <a:r>
              <a:rPr lang="en-GB" sz="1200" dirty="0">
                <a:effectLst/>
                <a:latin typeface="Times New Roman" panose="02020603050405020304" pitchFamily="18" charset="0"/>
                <a:ea typeface="SimSun" panose="02010600030101010101" pitchFamily="2" charset="-122"/>
              </a:rPr>
              <a:t>add random value on the UE side in</a:t>
            </a:r>
            <a:r>
              <a:rPr lang="en-US" sz="1200" dirty="0">
                <a:effectLst/>
                <a:latin typeface="Times New Roman" panose="02020603050405020304" pitchFamily="18" charset="0"/>
                <a:ea typeface="SimSun" panose="02010600030101010101" pitchFamily="2" charset="-122"/>
              </a:rPr>
              <a:t> 5G-AKA (</a:t>
            </a:r>
            <a:r>
              <a:rPr lang="en-GB" sz="1200" dirty="0">
                <a:effectLst/>
                <a:latin typeface="Times New Roman" panose="02020603050405020304" pitchFamily="18" charset="0"/>
                <a:ea typeface="SimSun" panose="02010600030101010101" pitchFamily="2" charset="-122"/>
              </a:rPr>
              <a:t>EAP-AKA’</a:t>
            </a:r>
            <a:r>
              <a:rPr lang="en-US" sz="1200" dirty="0">
                <a:effectLst/>
                <a:latin typeface="Times New Roman" panose="02020603050405020304" pitchFamily="18" charset="0"/>
                <a:ea typeface="SimSun" panose="02010600030101010101" pitchFamily="2" charset="-122"/>
              </a:rPr>
              <a:t>) protocols to mitigate replay attacks, namely the LFM attack, the SUCI replay attack and the SUPI check attack. X-coordinate of the </a:t>
            </a:r>
            <a:r>
              <a:rPr lang="en-GB" sz="1200" dirty="0">
                <a:effectLst/>
                <a:latin typeface="Times New Roman" panose="02020603050405020304" pitchFamily="18" charset="0"/>
                <a:ea typeface="SimSun" panose="02010600030101010101" pitchFamily="2" charset="-122"/>
              </a:rPr>
              <a:t>elliptic curve point from ECIES scheme can be used as a random value. </a:t>
            </a:r>
            <a:endParaRPr lang="en-US" sz="1200" dirty="0">
              <a:effectLst/>
              <a:latin typeface="Times New Roman" panose="02020603050405020304" pitchFamily="18" charset="0"/>
              <a:ea typeface="SimSun" panose="02010600030101010101" pitchFamily="2" charset="-122"/>
            </a:endParaRPr>
          </a:p>
          <a:p>
            <a:endParaRPr lang="en-US" dirty="0"/>
          </a:p>
        </p:txBody>
      </p:sp>
      <p:sp>
        <p:nvSpPr>
          <p:cNvPr id="4" name="Slide Number Placeholder 3"/>
          <p:cNvSpPr>
            <a:spLocks noGrp="1"/>
          </p:cNvSpPr>
          <p:nvPr>
            <p:ph type="sldNum" sz="quarter" idx="5"/>
          </p:nvPr>
        </p:nvSpPr>
        <p:spPr/>
        <p:txBody>
          <a:bodyPr/>
          <a:lstStyle/>
          <a:p>
            <a:fld id="{A131B130-6D50-4F97-A6BD-3018E7A82585}" type="slidenum">
              <a:rPr lang="en-US" smtClean="0"/>
              <a:t>11</a:t>
            </a:fld>
            <a:endParaRPr lang="en-US"/>
          </a:p>
        </p:txBody>
      </p:sp>
    </p:spTree>
    <p:extLst>
      <p:ext uri="{BB962C8B-B14F-4D97-AF65-F5344CB8AC3E}">
        <p14:creationId xmlns:p14="http://schemas.microsoft.com/office/powerpoint/2010/main" val="35384711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298F0-60FC-9145-E009-7155768AECE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4D4DC47-B8EF-C847-0CB0-1F87FD9C512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3CBF7F8-D71B-5111-6008-6EA6405F0DF8}"/>
              </a:ext>
            </a:extLst>
          </p:cNvPr>
          <p:cNvSpPr>
            <a:spLocks noGrp="1"/>
          </p:cNvSpPr>
          <p:nvPr>
            <p:ph type="dt" sz="half" idx="10"/>
          </p:nvPr>
        </p:nvSpPr>
        <p:spPr/>
        <p:txBody>
          <a:bodyPr/>
          <a:lstStyle/>
          <a:p>
            <a:fld id="{5CFE0C12-ABA9-4F82-BA0E-9AEA7CBF4927}" type="datetimeFigureOut">
              <a:rPr lang="en-US" smtClean="0"/>
              <a:t>2/16/2024</a:t>
            </a:fld>
            <a:endParaRPr lang="en-US"/>
          </a:p>
        </p:txBody>
      </p:sp>
      <p:sp>
        <p:nvSpPr>
          <p:cNvPr id="5" name="Footer Placeholder 4">
            <a:extLst>
              <a:ext uri="{FF2B5EF4-FFF2-40B4-BE49-F238E27FC236}">
                <a16:creationId xmlns:a16="http://schemas.microsoft.com/office/drawing/2014/main" id="{36D7CEE9-E6C4-1A27-806A-226337E6427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DB1A9E-46CA-74CD-EF4D-78062FFF843E}"/>
              </a:ext>
            </a:extLst>
          </p:cNvPr>
          <p:cNvSpPr>
            <a:spLocks noGrp="1"/>
          </p:cNvSpPr>
          <p:nvPr>
            <p:ph type="sldNum" sz="quarter" idx="12"/>
          </p:nvPr>
        </p:nvSpPr>
        <p:spPr/>
        <p:txBody>
          <a:bodyPr/>
          <a:lstStyle/>
          <a:p>
            <a:fld id="{A920FBBA-6C72-4DF4-8022-D3E94B1CDB29}" type="slidenum">
              <a:rPr lang="en-US" smtClean="0"/>
              <a:t>‹#›</a:t>
            </a:fld>
            <a:endParaRPr lang="en-US"/>
          </a:p>
        </p:txBody>
      </p:sp>
    </p:spTree>
    <p:extLst>
      <p:ext uri="{BB962C8B-B14F-4D97-AF65-F5344CB8AC3E}">
        <p14:creationId xmlns:p14="http://schemas.microsoft.com/office/powerpoint/2010/main" val="7889089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F75F94-3F28-563B-A4C3-9B15C259EF0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FE15DA9-2A8E-847D-1B61-98EB900E956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921FBA-E5DC-B741-B2D7-C039588864DF}"/>
              </a:ext>
            </a:extLst>
          </p:cNvPr>
          <p:cNvSpPr>
            <a:spLocks noGrp="1"/>
          </p:cNvSpPr>
          <p:nvPr>
            <p:ph type="dt" sz="half" idx="10"/>
          </p:nvPr>
        </p:nvSpPr>
        <p:spPr/>
        <p:txBody>
          <a:bodyPr/>
          <a:lstStyle/>
          <a:p>
            <a:fld id="{5CFE0C12-ABA9-4F82-BA0E-9AEA7CBF4927}" type="datetimeFigureOut">
              <a:rPr lang="en-US" smtClean="0"/>
              <a:t>2/16/2024</a:t>
            </a:fld>
            <a:endParaRPr lang="en-US"/>
          </a:p>
        </p:txBody>
      </p:sp>
      <p:sp>
        <p:nvSpPr>
          <p:cNvPr id="5" name="Footer Placeholder 4">
            <a:extLst>
              <a:ext uri="{FF2B5EF4-FFF2-40B4-BE49-F238E27FC236}">
                <a16:creationId xmlns:a16="http://schemas.microsoft.com/office/drawing/2014/main" id="{1884C014-A2D0-E05B-4D27-B88ACAD274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9739D56-0471-E7B8-765B-920A96D17574}"/>
              </a:ext>
            </a:extLst>
          </p:cNvPr>
          <p:cNvSpPr>
            <a:spLocks noGrp="1"/>
          </p:cNvSpPr>
          <p:nvPr>
            <p:ph type="sldNum" sz="quarter" idx="12"/>
          </p:nvPr>
        </p:nvSpPr>
        <p:spPr/>
        <p:txBody>
          <a:bodyPr/>
          <a:lstStyle/>
          <a:p>
            <a:fld id="{A920FBBA-6C72-4DF4-8022-D3E94B1CDB29}" type="slidenum">
              <a:rPr lang="en-US" smtClean="0"/>
              <a:t>‹#›</a:t>
            </a:fld>
            <a:endParaRPr lang="en-US"/>
          </a:p>
        </p:txBody>
      </p:sp>
    </p:spTree>
    <p:extLst>
      <p:ext uri="{BB962C8B-B14F-4D97-AF65-F5344CB8AC3E}">
        <p14:creationId xmlns:p14="http://schemas.microsoft.com/office/powerpoint/2010/main" val="24723732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6B75FEA-CE13-7350-6187-9672877B3BC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48D0685-947F-6BC7-32E4-A860AAB13BA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0CFE63A-6DE6-C627-208A-AD4595D74556}"/>
              </a:ext>
            </a:extLst>
          </p:cNvPr>
          <p:cNvSpPr>
            <a:spLocks noGrp="1"/>
          </p:cNvSpPr>
          <p:nvPr>
            <p:ph type="dt" sz="half" idx="10"/>
          </p:nvPr>
        </p:nvSpPr>
        <p:spPr/>
        <p:txBody>
          <a:bodyPr/>
          <a:lstStyle/>
          <a:p>
            <a:fld id="{5CFE0C12-ABA9-4F82-BA0E-9AEA7CBF4927}" type="datetimeFigureOut">
              <a:rPr lang="en-US" smtClean="0"/>
              <a:t>2/16/2024</a:t>
            </a:fld>
            <a:endParaRPr lang="en-US"/>
          </a:p>
        </p:txBody>
      </p:sp>
      <p:sp>
        <p:nvSpPr>
          <p:cNvPr id="5" name="Footer Placeholder 4">
            <a:extLst>
              <a:ext uri="{FF2B5EF4-FFF2-40B4-BE49-F238E27FC236}">
                <a16:creationId xmlns:a16="http://schemas.microsoft.com/office/drawing/2014/main" id="{4B4E96FF-6313-1C4D-7752-433907331C4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B0BC5CA-04FE-B47D-0DC0-A1F46CDB453A}"/>
              </a:ext>
            </a:extLst>
          </p:cNvPr>
          <p:cNvSpPr>
            <a:spLocks noGrp="1"/>
          </p:cNvSpPr>
          <p:nvPr>
            <p:ph type="sldNum" sz="quarter" idx="12"/>
          </p:nvPr>
        </p:nvSpPr>
        <p:spPr/>
        <p:txBody>
          <a:bodyPr/>
          <a:lstStyle/>
          <a:p>
            <a:fld id="{A920FBBA-6C72-4DF4-8022-D3E94B1CDB29}" type="slidenum">
              <a:rPr lang="en-US" smtClean="0"/>
              <a:t>‹#›</a:t>
            </a:fld>
            <a:endParaRPr lang="en-US"/>
          </a:p>
        </p:txBody>
      </p:sp>
    </p:spTree>
    <p:extLst>
      <p:ext uri="{BB962C8B-B14F-4D97-AF65-F5344CB8AC3E}">
        <p14:creationId xmlns:p14="http://schemas.microsoft.com/office/powerpoint/2010/main" val="24551979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269072-248E-9BE1-934D-7E19CC8F1B6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C58FA60-DAF1-2FBE-7235-1EED25B8783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54BD6CE-3EBD-2C52-25AF-A43FF47532BD}"/>
              </a:ext>
            </a:extLst>
          </p:cNvPr>
          <p:cNvSpPr>
            <a:spLocks noGrp="1"/>
          </p:cNvSpPr>
          <p:nvPr>
            <p:ph type="dt" sz="half" idx="10"/>
          </p:nvPr>
        </p:nvSpPr>
        <p:spPr/>
        <p:txBody>
          <a:bodyPr/>
          <a:lstStyle/>
          <a:p>
            <a:fld id="{5CFE0C12-ABA9-4F82-BA0E-9AEA7CBF4927}" type="datetimeFigureOut">
              <a:rPr lang="en-US" smtClean="0"/>
              <a:t>2/16/2024</a:t>
            </a:fld>
            <a:endParaRPr lang="en-US"/>
          </a:p>
        </p:txBody>
      </p:sp>
      <p:sp>
        <p:nvSpPr>
          <p:cNvPr id="5" name="Footer Placeholder 4">
            <a:extLst>
              <a:ext uri="{FF2B5EF4-FFF2-40B4-BE49-F238E27FC236}">
                <a16:creationId xmlns:a16="http://schemas.microsoft.com/office/drawing/2014/main" id="{0C876214-6341-0776-B188-E399113D06E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0D1A90-3D86-A2D8-589B-39E93FF4217E}"/>
              </a:ext>
            </a:extLst>
          </p:cNvPr>
          <p:cNvSpPr>
            <a:spLocks noGrp="1"/>
          </p:cNvSpPr>
          <p:nvPr>
            <p:ph type="sldNum" sz="quarter" idx="12"/>
          </p:nvPr>
        </p:nvSpPr>
        <p:spPr/>
        <p:txBody>
          <a:bodyPr/>
          <a:lstStyle/>
          <a:p>
            <a:fld id="{A920FBBA-6C72-4DF4-8022-D3E94B1CDB29}" type="slidenum">
              <a:rPr lang="en-US" smtClean="0"/>
              <a:t>‹#›</a:t>
            </a:fld>
            <a:endParaRPr lang="en-US"/>
          </a:p>
        </p:txBody>
      </p:sp>
    </p:spTree>
    <p:extLst>
      <p:ext uri="{BB962C8B-B14F-4D97-AF65-F5344CB8AC3E}">
        <p14:creationId xmlns:p14="http://schemas.microsoft.com/office/powerpoint/2010/main" val="41044773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069AEB-E424-1492-60E1-56919562E24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92980B3-FD28-F705-99C8-DD59A63F95F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353C520-07D9-18AA-CE9C-10A4D9C3DC9E}"/>
              </a:ext>
            </a:extLst>
          </p:cNvPr>
          <p:cNvSpPr>
            <a:spLocks noGrp="1"/>
          </p:cNvSpPr>
          <p:nvPr>
            <p:ph type="dt" sz="half" idx="10"/>
          </p:nvPr>
        </p:nvSpPr>
        <p:spPr/>
        <p:txBody>
          <a:bodyPr/>
          <a:lstStyle/>
          <a:p>
            <a:fld id="{5CFE0C12-ABA9-4F82-BA0E-9AEA7CBF4927}" type="datetimeFigureOut">
              <a:rPr lang="en-US" smtClean="0"/>
              <a:t>2/16/2024</a:t>
            </a:fld>
            <a:endParaRPr lang="en-US"/>
          </a:p>
        </p:txBody>
      </p:sp>
      <p:sp>
        <p:nvSpPr>
          <p:cNvPr id="5" name="Footer Placeholder 4">
            <a:extLst>
              <a:ext uri="{FF2B5EF4-FFF2-40B4-BE49-F238E27FC236}">
                <a16:creationId xmlns:a16="http://schemas.microsoft.com/office/drawing/2014/main" id="{5DEE2ECE-F5F1-3112-4C90-975B898AC31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64085D-248C-C1F1-7CD6-91F1A61F82CC}"/>
              </a:ext>
            </a:extLst>
          </p:cNvPr>
          <p:cNvSpPr>
            <a:spLocks noGrp="1"/>
          </p:cNvSpPr>
          <p:nvPr>
            <p:ph type="sldNum" sz="quarter" idx="12"/>
          </p:nvPr>
        </p:nvSpPr>
        <p:spPr/>
        <p:txBody>
          <a:bodyPr/>
          <a:lstStyle/>
          <a:p>
            <a:fld id="{A920FBBA-6C72-4DF4-8022-D3E94B1CDB29}" type="slidenum">
              <a:rPr lang="en-US" smtClean="0"/>
              <a:t>‹#›</a:t>
            </a:fld>
            <a:endParaRPr lang="en-US"/>
          </a:p>
        </p:txBody>
      </p:sp>
    </p:spTree>
    <p:extLst>
      <p:ext uri="{BB962C8B-B14F-4D97-AF65-F5344CB8AC3E}">
        <p14:creationId xmlns:p14="http://schemas.microsoft.com/office/powerpoint/2010/main" val="41103003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6BB594-74C2-916A-8F9D-D666399C7E8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8BB689C-0445-D983-A29B-49B034A29F5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AA7258A-7A8F-A503-CCA2-798D955E914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9E9416-C577-96E8-EE44-542250E8B5FD}"/>
              </a:ext>
            </a:extLst>
          </p:cNvPr>
          <p:cNvSpPr>
            <a:spLocks noGrp="1"/>
          </p:cNvSpPr>
          <p:nvPr>
            <p:ph type="dt" sz="half" idx="10"/>
          </p:nvPr>
        </p:nvSpPr>
        <p:spPr/>
        <p:txBody>
          <a:bodyPr/>
          <a:lstStyle/>
          <a:p>
            <a:fld id="{5CFE0C12-ABA9-4F82-BA0E-9AEA7CBF4927}" type="datetimeFigureOut">
              <a:rPr lang="en-US" smtClean="0"/>
              <a:t>2/16/2024</a:t>
            </a:fld>
            <a:endParaRPr lang="en-US"/>
          </a:p>
        </p:txBody>
      </p:sp>
      <p:sp>
        <p:nvSpPr>
          <p:cNvPr id="6" name="Footer Placeholder 5">
            <a:extLst>
              <a:ext uri="{FF2B5EF4-FFF2-40B4-BE49-F238E27FC236}">
                <a16:creationId xmlns:a16="http://schemas.microsoft.com/office/drawing/2014/main" id="{8F28C5CE-547B-EB5E-AA7C-8292E6F5482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3424323-2C8C-C237-F3BE-D975001AE010}"/>
              </a:ext>
            </a:extLst>
          </p:cNvPr>
          <p:cNvSpPr>
            <a:spLocks noGrp="1"/>
          </p:cNvSpPr>
          <p:nvPr>
            <p:ph type="sldNum" sz="quarter" idx="12"/>
          </p:nvPr>
        </p:nvSpPr>
        <p:spPr/>
        <p:txBody>
          <a:bodyPr/>
          <a:lstStyle/>
          <a:p>
            <a:fld id="{A920FBBA-6C72-4DF4-8022-D3E94B1CDB29}" type="slidenum">
              <a:rPr lang="en-US" smtClean="0"/>
              <a:t>‹#›</a:t>
            </a:fld>
            <a:endParaRPr lang="en-US"/>
          </a:p>
        </p:txBody>
      </p:sp>
    </p:spTree>
    <p:extLst>
      <p:ext uri="{BB962C8B-B14F-4D97-AF65-F5344CB8AC3E}">
        <p14:creationId xmlns:p14="http://schemas.microsoft.com/office/powerpoint/2010/main" val="3405844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C76520-CBA6-BFEE-1EED-F62AF3F8DC8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60C282E-E759-C3F7-BC15-646D75EE51B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1BF7ED5-D6E3-0617-E76F-27DEE486819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1AE196F-4528-F28C-5E06-9496A84D180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DE0A625-66C2-F304-8133-16EC78BBDF5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AF13458-8376-5005-B4A1-F8813909C4CC}"/>
              </a:ext>
            </a:extLst>
          </p:cNvPr>
          <p:cNvSpPr>
            <a:spLocks noGrp="1"/>
          </p:cNvSpPr>
          <p:nvPr>
            <p:ph type="dt" sz="half" idx="10"/>
          </p:nvPr>
        </p:nvSpPr>
        <p:spPr/>
        <p:txBody>
          <a:bodyPr/>
          <a:lstStyle/>
          <a:p>
            <a:fld id="{5CFE0C12-ABA9-4F82-BA0E-9AEA7CBF4927}" type="datetimeFigureOut">
              <a:rPr lang="en-US" smtClean="0"/>
              <a:t>2/16/2024</a:t>
            </a:fld>
            <a:endParaRPr lang="en-US"/>
          </a:p>
        </p:txBody>
      </p:sp>
      <p:sp>
        <p:nvSpPr>
          <p:cNvPr id="8" name="Footer Placeholder 7">
            <a:extLst>
              <a:ext uri="{FF2B5EF4-FFF2-40B4-BE49-F238E27FC236}">
                <a16:creationId xmlns:a16="http://schemas.microsoft.com/office/drawing/2014/main" id="{84C50A6E-DFC5-9C5E-6194-AF87EBE53D3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65B3A2E-BD2E-B6FE-2456-AC32B7DCA95E}"/>
              </a:ext>
            </a:extLst>
          </p:cNvPr>
          <p:cNvSpPr>
            <a:spLocks noGrp="1"/>
          </p:cNvSpPr>
          <p:nvPr>
            <p:ph type="sldNum" sz="quarter" idx="12"/>
          </p:nvPr>
        </p:nvSpPr>
        <p:spPr/>
        <p:txBody>
          <a:bodyPr/>
          <a:lstStyle/>
          <a:p>
            <a:fld id="{A920FBBA-6C72-4DF4-8022-D3E94B1CDB29}" type="slidenum">
              <a:rPr lang="en-US" smtClean="0"/>
              <a:t>‹#›</a:t>
            </a:fld>
            <a:endParaRPr lang="en-US"/>
          </a:p>
        </p:txBody>
      </p:sp>
    </p:spTree>
    <p:extLst>
      <p:ext uri="{BB962C8B-B14F-4D97-AF65-F5344CB8AC3E}">
        <p14:creationId xmlns:p14="http://schemas.microsoft.com/office/powerpoint/2010/main" val="33377793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A5EAA-20C1-7AE4-5C82-E8ECD904752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D47A8DD-88E8-D650-D01B-52E483E9E3E1}"/>
              </a:ext>
            </a:extLst>
          </p:cNvPr>
          <p:cNvSpPr>
            <a:spLocks noGrp="1"/>
          </p:cNvSpPr>
          <p:nvPr>
            <p:ph type="dt" sz="half" idx="10"/>
          </p:nvPr>
        </p:nvSpPr>
        <p:spPr/>
        <p:txBody>
          <a:bodyPr/>
          <a:lstStyle/>
          <a:p>
            <a:fld id="{5CFE0C12-ABA9-4F82-BA0E-9AEA7CBF4927}" type="datetimeFigureOut">
              <a:rPr lang="en-US" smtClean="0"/>
              <a:t>2/16/2024</a:t>
            </a:fld>
            <a:endParaRPr lang="en-US"/>
          </a:p>
        </p:txBody>
      </p:sp>
      <p:sp>
        <p:nvSpPr>
          <p:cNvPr id="4" name="Footer Placeholder 3">
            <a:extLst>
              <a:ext uri="{FF2B5EF4-FFF2-40B4-BE49-F238E27FC236}">
                <a16:creationId xmlns:a16="http://schemas.microsoft.com/office/drawing/2014/main" id="{7F4E049B-5EAD-EC19-3007-D65F95D4130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EF70A68-5D8E-A567-8659-F05AD960224C}"/>
              </a:ext>
            </a:extLst>
          </p:cNvPr>
          <p:cNvSpPr>
            <a:spLocks noGrp="1"/>
          </p:cNvSpPr>
          <p:nvPr>
            <p:ph type="sldNum" sz="quarter" idx="12"/>
          </p:nvPr>
        </p:nvSpPr>
        <p:spPr/>
        <p:txBody>
          <a:bodyPr/>
          <a:lstStyle/>
          <a:p>
            <a:fld id="{A920FBBA-6C72-4DF4-8022-D3E94B1CDB29}" type="slidenum">
              <a:rPr lang="en-US" smtClean="0"/>
              <a:t>‹#›</a:t>
            </a:fld>
            <a:endParaRPr lang="en-US"/>
          </a:p>
        </p:txBody>
      </p:sp>
    </p:spTree>
    <p:extLst>
      <p:ext uri="{BB962C8B-B14F-4D97-AF65-F5344CB8AC3E}">
        <p14:creationId xmlns:p14="http://schemas.microsoft.com/office/powerpoint/2010/main" val="4136134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B759881-7BA5-7A91-45C1-B9F0E3EEDC06}"/>
              </a:ext>
            </a:extLst>
          </p:cNvPr>
          <p:cNvSpPr>
            <a:spLocks noGrp="1"/>
          </p:cNvSpPr>
          <p:nvPr>
            <p:ph type="dt" sz="half" idx="10"/>
          </p:nvPr>
        </p:nvSpPr>
        <p:spPr/>
        <p:txBody>
          <a:bodyPr/>
          <a:lstStyle/>
          <a:p>
            <a:fld id="{5CFE0C12-ABA9-4F82-BA0E-9AEA7CBF4927}" type="datetimeFigureOut">
              <a:rPr lang="en-US" smtClean="0"/>
              <a:t>2/16/2024</a:t>
            </a:fld>
            <a:endParaRPr lang="en-US"/>
          </a:p>
        </p:txBody>
      </p:sp>
      <p:sp>
        <p:nvSpPr>
          <p:cNvPr id="3" name="Footer Placeholder 2">
            <a:extLst>
              <a:ext uri="{FF2B5EF4-FFF2-40B4-BE49-F238E27FC236}">
                <a16:creationId xmlns:a16="http://schemas.microsoft.com/office/drawing/2014/main" id="{2AE91E5D-30C7-EDEB-BDAF-A3CD31FD952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87A5A7B-6AAD-1564-3FD6-F1058A1A6A62}"/>
              </a:ext>
            </a:extLst>
          </p:cNvPr>
          <p:cNvSpPr>
            <a:spLocks noGrp="1"/>
          </p:cNvSpPr>
          <p:nvPr>
            <p:ph type="sldNum" sz="quarter" idx="12"/>
          </p:nvPr>
        </p:nvSpPr>
        <p:spPr/>
        <p:txBody>
          <a:bodyPr/>
          <a:lstStyle/>
          <a:p>
            <a:fld id="{A920FBBA-6C72-4DF4-8022-D3E94B1CDB29}" type="slidenum">
              <a:rPr lang="en-US" smtClean="0"/>
              <a:t>‹#›</a:t>
            </a:fld>
            <a:endParaRPr lang="en-US"/>
          </a:p>
        </p:txBody>
      </p:sp>
    </p:spTree>
    <p:extLst>
      <p:ext uri="{BB962C8B-B14F-4D97-AF65-F5344CB8AC3E}">
        <p14:creationId xmlns:p14="http://schemas.microsoft.com/office/powerpoint/2010/main" val="17314243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DB3C5A-0B18-98DD-3E31-E5ABAE5B01A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340E028-ECBF-0AAF-7349-7334A63440D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62CA564-86CE-DAAE-06B7-D9F5BB5CAE4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E9C33AD-A06A-9079-BBF6-C3072AC54B21}"/>
              </a:ext>
            </a:extLst>
          </p:cNvPr>
          <p:cNvSpPr>
            <a:spLocks noGrp="1"/>
          </p:cNvSpPr>
          <p:nvPr>
            <p:ph type="dt" sz="half" idx="10"/>
          </p:nvPr>
        </p:nvSpPr>
        <p:spPr/>
        <p:txBody>
          <a:bodyPr/>
          <a:lstStyle/>
          <a:p>
            <a:fld id="{5CFE0C12-ABA9-4F82-BA0E-9AEA7CBF4927}" type="datetimeFigureOut">
              <a:rPr lang="en-US" smtClean="0"/>
              <a:t>2/16/2024</a:t>
            </a:fld>
            <a:endParaRPr lang="en-US"/>
          </a:p>
        </p:txBody>
      </p:sp>
      <p:sp>
        <p:nvSpPr>
          <p:cNvPr id="6" name="Footer Placeholder 5">
            <a:extLst>
              <a:ext uri="{FF2B5EF4-FFF2-40B4-BE49-F238E27FC236}">
                <a16:creationId xmlns:a16="http://schemas.microsoft.com/office/drawing/2014/main" id="{594EFF8B-58F3-5A3B-9AD4-57753884706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34B2E0A-9932-AE37-FB14-D64C98B4F979}"/>
              </a:ext>
            </a:extLst>
          </p:cNvPr>
          <p:cNvSpPr>
            <a:spLocks noGrp="1"/>
          </p:cNvSpPr>
          <p:nvPr>
            <p:ph type="sldNum" sz="quarter" idx="12"/>
          </p:nvPr>
        </p:nvSpPr>
        <p:spPr/>
        <p:txBody>
          <a:bodyPr/>
          <a:lstStyle/>
          <a:p>
            <a:fld id="{A920FBBA-6C72-4DF4-8022-D3E94B1CDB29}" type="slidenum">
              <a:rPr lang="en-US" smtClean="0"/>
              <a:t>‹#›</a:t>
            </a:fld>
            <a:endParaRPr lang="en-US"/>
          </a:p>
        </p:txBody>
      </p:sp>
    </p:spTree>
    <p:extLst>
      <p:ext uri="{BB962C8B-B14F-4D97-AF65-F5344CB8AC3E}">
        <p14:creationId xmlns:p14="http://schemas.microsoft.com/office/powerpoint/2010/main" val="35346914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3AAF34-99CC-4E89-9904-DB6AA968FB4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BE4BB07-0555-E1A7-E02B-AB7144108C6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569AC3D-9AA4-5921-C909-FE7D56359BC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080EFA2-D176-C5B8-17E0-0789949407E8}"/>
              </a:ext>
            </a:extLst>
          </p:cNvPr>
          <p:cNvSpPr>
            <a:spLocks noGrp="1"/>
          </p:cNvSpPr>
          <p:nvPr>
            <p:ph type="dt" sz="half" idx="10"/>
          </p:nvPr>
        </p:nvSpPr>
        <p:spPr/>
        <p:txBody>
          <a:bodyPr/>
          <a:lstStyle/>
          <a:p>
            <a:fld id="{5CFE0C12-ABA9-4F82-BA0E-9AEA7CBF4927}" type="datetimeFigureOut">
              <a:rPr lang="en-US" smtClean="0"/>
              <a:t>2/16/2024</a:t>
            </a:fld>
            <a:endParaRPr lang="en-US"/>
          </a:p>
        </p:txBody>
      </p:sp>
      <p:sp>
        <p:nvSpPr>
          <p:cNvPr id="6" name="Footer Placeholder 5">
            <a:extLst>
              <a:ext uri="{FF2B5EF4-FFF2-40B4-BE49-F238E27FC236}">
                <a16:creationId xmlns:a16="http://schemas.microsoft.com/office/drawing/2014/main" id="{3FCBAC48-5E4A-A968-B76F-3C7C76EC50D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D4246AC-9775-AF06-B02F-2DD10EA7C41C}"/>
              </a:ext>
            </a:extLst>
          </p:cNvPr>
          <p:cNvSpPr>
            <a:spLocks noGrp="1"/>
          </p:cNvSpPr>
          <p:nvPr>
            <p:ph type="sldNum" sz="quarter" idx="12"/>
          </p:nvPr>
        </p:nvSpPr>
        <p:spPr/>
        <p:txBody>
          <a:bodyPr/>
          <a:lstStyle/>
          <a:p>
            <a:fld id="{A920FBBA-6C72-4DF4-8022-D3E94B1CDB29}" type="slidenum">
              <a:rPr lang="en-US" smtClean="0"/>
              <a:t>‹#›</a:t>
            </a:fld>
            <a:endParaRPr lang="en-US"/>
          </a:p>
        </p:txBody>
      </p:sp>
    </p:spTree>
    <p:extLst>
      <p:ext uri="{BB962C8B-B14F-4D97-AF65-F5344CB8AC3E}">
        <p14:creationId xmlns:p14="http://schemas.microsoft.com/office/powerpoint/2010/main" val="10214462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936B2C2-1A04-9299-24B3-2C2352348BE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028A2C4-4A4B-825E-EC85-2AF5B9706B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5A07451-FFBC-4D58-19A9-4A51FB84069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FE0C12-ABA9-4F82-BA0E-9AEA7CBF4927}" type="datetimeFigureOut">
              <a:rPr lang="en-US" smtClean="0"/>
              <a:t>2/16/2024</a:t>
            </a:fld>
            <a:endParaRPr lang="en-US"/>
          </a:p>
        </p:txBody>
      </p:sp>
      <p:sp>
        <p:nvSpPr>
          <p:cNvPr id="5" name="Footer Placeholder 4">
            <a:extLst>
              <a:ext uri="{FF2B5EF4-FFF2-40B4-BE49-F238E27FC236}">
                <a16:creationId xmlns:a16="http://schemas.microsoft.com/office/drawing/2014/main" id="{B20B8A07-3B84-4943-16A9-41DFBA5DFAA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935AF65-7DC7-9A12-54C0-C5A32708DE9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20FBBA-6C72-4DF4-8022-D3E94B1CDB29}" type="slidenum">
              <a:rPr lang="en-US" smtClean="0"/>
              <a:t>‹#›</a:t>
            </a:fld>
            <a:endParaRPr lang="en-US"/>
          </a:p>
        </p:txBody>
      </p:sp>
    </p:spTree>
    <p:extLst>
      <p:ext uri="{BB962C8B-B14F-4D97-AF65-F5344CB8AC3E}">
        <p14:creationId xmlns:p14="http://schemas.microsoft.com/office/powerpoint/2010/main" val="32969653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chrome-extension://efaidnbmnnnibpcajpcglclefindmkaj/https:/eprint.iacr.org/2018/1175.pdf" TargetMode="External"/><Relationship Id="rId7" Type="http://schemas.openxmlformats.org/officeDocument/2006/relationships/hyperlink" Target="https://ieeexplore.ieee.org/document/8806761" TargetMode="External"/><Relationship Id="rId2" Type="http://schemas.openxmlformats.org/officeDocument/2006/relationships/hyperlink" Target="https://www.jstage.jst.go.jp/article/transinf/E103.D/8/E103.D_2019FOL0001/_article/-char/en" TargetMode="External"/><Relationship Id="rId1" Type="http://schemas.openxmlformats.org/officeDocument/2006/relationships/slideLayout" Target="../slideLayouts/slideLayout2.xml"/><Relationship Id="rId6" Type="http://schemas.openxmlformats.org/officeDocument/2006/relationships/hyperlink" Target="https://ieeexplore.ieee.org/document/8456025" TargetMode="External"/><Relationship Id="rId5" Type="http://schemas.openxmlformats.org/officeDocument/2006/relationships/hyperlink" Target="https://www.mdpi.com/2078-2489/13/3/125/htm" TargetMode="External"/><Relationship Id="rId4" Type="http://schemas.openxmlformats.org/officeDocument/2006/relationships/hyperlink" Target="https://ieeexplore.ieee.org/document/8706883"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209929-460B-7637-7149-FE079680B545}"/>
              </a:ext>
            </a:extLst>
          </p:cNvPr>
          <p:cNvSpPr>
            <a:spLocks noGrp="1"/>
          </p:cNvSpPr>
          <p:nvPr>
            <p:ph type="ctrTitle"/>
          </p:nvPr>
        </p:nvSpPr>
        <p:spPr/>
        <p:txBody>
          <a:bodyPr/>
          <a:lstStyle/>
          <a:p>
            <a:r>
              <a:rPr lang="en-US" dirty="0"/>
              <a:t>Reply LS Regarding AKA Protocols</a:t>
            </a:r>
          </a:p>
        </p:txBody>
      </p:sp>
      <p:sp>
        <p:nvSpPr>
          <p:cNvPr id="3" name="Subtitle 2">
            <a:extLst>
              <a:ext uri="{FF2B5EF4-FFF2-40B4-BE49-F238E27FC236}">
                <a16:creationId xmlns:a16="http://schemas.microsoft.com/office/drawing/2014/main" id="{4FD33936-DFAE-F179-3C2A-369B00B61F70}"/>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16590978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6969A1-B8FE-33EB-37C9-DA28AE847E90}"/>
              </a:ext>
            </a:extLst>
          </p:cNvPr>
          <p:cNvSpPr>
            <a:spLocks noGrp="1"/>
          </p:cNvSpPr>
          <p:nvPr>
            <p:ph type="title"/>
          </p:nvPr>
        </p:nvSpPr>
        <p:spPr/>
        <p:txBody>
          <a:bodyPr/>
          <a:lstStyle/>
          <a:p>
            <a:r>
              <a:rPr lang="en-US" dirty="0"/>
              <a:t>9. How to mitigate threats </a:t>
            </a:r>
            <a:r>
              <a:rPr lang="en-US" sz="4400" dirty="0"/>
              <a:t>(from S3-234497)</a:t>
            </a:r>
            <a:endParaRPr lang="en-US" dirty="0"/>
          </a:p>
        </p:txBody>
      </p:sp>
      <p:sp>
        <p:nvSpPr>
          <p:cNvPr id="3" name="Content Placeholder 2">
            <a:extLst>
              <a:ext uri="{FF2B5EF4-FFF2-40B4-BE49-F238E27FC236}">
                <a16:creationId xmlns:a16="http://schemas.microsoft.com/office/drawing/2014/main" id="{5BED1DB6-F64F-494C-978A-E7640FEBC02E}"/>
              </a:ext>
            </a:extLst>
          </p:cNvPr>
          <p:cNvSpPr>
            <a:spLocks noGrp="1"/>
          </p:cNvSpPr>
          <p:nvPr>
            <p:ph idx="1"/>
          </p:nvPr>
        </p:nvSpPr>
        <p:spPr/>
        <p:txBody>
          <a:bodyPr/>
          <a:lstStyle/>
          <a:p>
            <a:endParaRPr lang="en-US" sz="1800" dirty="0">
              <a:solidFill>
                <a:srgbClr val="000000"/>
              </a:solidFill>
              <a:latin typeface="Times New Roman" panose="02020603050405020304" pitchFamily="18" charset="0"/>
            </a:endParaRPr>
          </a:p>
          <a:p>
            <a:endParaRPr lang="en-US" dirty="0"/>
          </a:p>
        </p:txBody>
      </p:sp>
      <p:pic>
        <p:nvPicPr>
          <p:cNvPr id="4" name="Picture 3">
            <a:extLst>
              <a:ext uri="{FF2B5EF4-FFF2-40B4-BE49-F238E27FC236}">
                <a16:creationId xmlns:a16="http://schemas.microsoft.com/office/drawing/2014/main" id="{A320DD73-B8F5-F697-A69F-4951059708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08867" y="1290107"/>
            <a:ext cx="4794943" cy="4886856"/>
          </a:xfrm>
          <a:prstGeom prst="rect">
            <a:avLst/>
          </a:prstGeom>
        </p:spPr>
      </p:pic>
      <p:pic>
        <p:nvPicPr>
          <p:cNvPr id="5" name="Picture 4">
            <a:extLst>
              <a:ext uri="{FF2B5EF4-FFF2-40B4-BE49-F238E27FC236}">
                <a16:creationId xmlns:a16="http://schemas.microsoft.com/office/drawing/2014/main" id="{2B52D8D3-17C0-78E7-B4AE-0E82AEEC1D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2828" y="1290107"/>
            <a:ext cx="5000860" cy="5150402"/>
          </a:xfrm>
          <a:prstGeom prst="rect">
            <a:avLst/>
          </a:prstGeom>
          <a:ln/>
        </p:spPr>
      </p:pic>
      <p:sp>
        <p:nvSpPr>
          <p:cNvPr id="6" name="TextBox 5">
            <a:extLst>
              <a:ext uri="{FF2B5EF4-FFF2-40B4-BE49-F238E27FC236}">
                <a16:creationId xmlns:a16="http://schemas.microsoft.com/office/drawing/2014/main" id="{4C3C157C-707A-301F-8695-4900E03E95D8}"/>
              </a:ext>
            </a:extLst>
          </p:cNvPr>
          <p:cNvSpPr txBox="1"/>
          <p:nvPr/>
        </p:nvSpPr>
        <p:spPr>
          <a:xfrm>
            <a:off x="1305470" y="6356427"/>
            <a:ext cx="3015575" cy="369332"/>
          </a:xfrm>
          <a:prstGeom prst="rect">
            <a:avLst/>
          </a:prstGeom>
          <a:noFill/>
        </p:spPr>
        <p:txBody>
          <a:bodyPr wrap="square" rtlCol="0">
            <a:spAutoFit/>
          </a:bodyPr>
          <a:lstStyle/>
          <a:p>
            <a:r>
              <a:rPr lang="en-US" dirty="0"/>
              <a:t>Figure 1: 5G-AKA protocol</a:t>
            </a:r>
          </a:p>
        </p:txBody>
      </p:sp>
      <p:sp>
        <p:nvSpPr>
          <p:cNvPr id="7" name="TextBox 6">
            <a:extLst>
              <a:ext uri="{FF2B5EF4-FFF2-40B4-BE49-F238E27FC236}">
                <a16:creationId xmlns:a16="http://schemas.microsoft.com/office/drawing/2014/main" id="{2C589B61-B535-84F7-BC47-E30A90FB8D47}"/>
              </a:ext>
            </a:extLst>
          </p:cNvPr>
          <p:cNvSpPr txBox="1"/>
          <p:nvPr/>
        </p:nvSpPr>
        <p:spPr>
          <a:xfrm>
            <a:off x="7228713" y="6176963"/>
            <a:ext cx="3755250" cy="369332"/>
          </a:xfrm>
          <a:prstGeom prst="rect">
            <a:avLst/>
          </a:prstGeom>
          <a:noFill/>
        </p:spPr>
        <p:txBody>
          <a:bodyPr wrap="square" rtlCol="0">
            <a:spAutoFit/>
          </a:bodyPr>
          <a:lstStyle/>
          <a:p>
            <a:r>
              <a:rPr lang="en-US" dirty="0"/>
              <a:t>Figure 5: modified 5G-AKA protocol</a:t>
            </a:r>
          </a:p>
        </p:txBody>
      </p:sp>
    </p:spTree>
    <p:extLst>
      <p:ext uri="{BB962C8B-B14F-4D97-AF65-F5344CB8AC3E}">
        <p14:creationId xmlns:p14="http://schemas.microsoft.com/office/powerpoint/2010/main" val="10540661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7B0084-8115-BED8-343E-64ADD6569977}"/>
              </a:ext>
            </a:extLst>
          </p:cNvPr>
          <p:cNvSpPr>
            <a:spLocks noGrp="1"/>
          </p:cNvSpPr>
          <p:nvPr>
            <p:ph type="title"/>
          </p:nvPr>
        </p:nvSpPr>
        <p:spPr/>
        <p:txBody>
          <a:bodyPr>
            <a:normAutofit fontScale="90000"/>
          </a:bodyPr>
          <a:lstStyle/>
          <a:p>
            <a:r>
              <a:rPr lang="en-US" dirty="0"/>
              <a:t>10. Guidelines for increasing security of AKA protocols in IMT-2020 and beyond </a:t>
            </a:r>
            <a:r>
              <a:rPr lang="en-US" sz="4400" dirty="0"/>
              <a:t>(from S3-234497)</a:t>
            </a:r>
            <a:endParaRPr lang="en-US" dirty="0"/>
          </a:p>
        </p:txBody>
      </p:sp>
      <p:sp>
        <p:nvSpPr>
          <p:cNvPr id="3" name="Content Placeholder 2">
            <a:extLst>
              <a:ext uri="{FF2B5EF4-FFF2-40B4-BE49-F238E27FC236}">
                <a16:creationId xmlns:a16="http://schemas.microsoft.com/office/drawing/2014/main" id="{3E84629E-6641-35FE-FB15-920C426A554E}"/>
              </a:ext>
            </a:extLst>
          </p:cNvPr>
          <p:cNvSpPr>
            <a:spLocks noGrp="1"/>
          </p:cNvSpPr>
          <p:nvPr>
            <p:ph idx="1"/>
          </p:nvPr>
        </p:nvSpPr>
        <p:spPr/>
        <p:txBody>
          <a:bodyPr/>
          <a:lstStyle/>
          <a:p>
            <a:pPr marL="0" marR="0" indent="0" hangingPunct="0">
              <a:spcBef>
                <a:spcPts val="1800"/>
              </a:spcBef>
              <a:spcAft>
                <a:spcPts val="0"/>
              </a:spcAft>
              <a:buNone/>
              <a:tabLst>
                <a:tab pos="504190" algn="l"/>
                <a:tab pos="756285" algn="l"/>
                <a:tab pos="1008380" algn="l"/>
                <a:tab pos="1260475" algn="l"/>
              </a:tabLst>
            </a:pPr>
            <a:r>
              <a:rPr lang="en-GB" sz="1800" b="1" kern="0" dirty="0">
                <a:effectLst/>
                <a:latin typeface="Times New Roman" panose="02020603050405020304" pitchFamily="18" charset="0"/>
                <a:ea typeface="Times New Roman" panose="02020603050405020304" pitchFamily="18" charset="0"/>
              </a:rPr>
              <a:t>10 Guidelines for increasing security of the AKA protocols in IMT-2020 and beyond</a:t>
            </a:r>
            <a:endParaRPr lang="en-US" sz="1800" b="1" kern="0" dirty="0">
              <a:effectLst/>
              <a:latin typeface="Times New Roman" panose="02020603050405020304" pitchFamily="18" charset="0"/>
              <a:ea typeface="Times New Roman" panose="02020603050405020304" pitchFamily="18" charset="0"/>
            </a:endParaRPr>
          </a:p>
          <a:p>
            <a:pPr marL="0" marR="0" indent="0" algn="just">
              <a:spcBef>
                <a:spcPts val="600"/>
              </a:spcBef>
              <a:spcAft>
                <a:spcPts val="0"/>
              </a:spcAft>
              <a:buNone/>
            </a:pPr>
            <a:r>
              <a:rPr lang="en-US" sz="1800" dirty="0">
                <a:effectLst/>
                <a:latin typeface="Times New Roman" panose="02020603050405020304" pitchFamily="18" charset="0"/>
                <a:ea typeface="SimSun" panose="02010600030101010101" pitchFamily="2" charset="-122"/>
              </a:rPr>
              <a:t>It is recommended to </a:t>
            </a:r>
            <a:r>
              <a:rPr lang="en-GB" sz="1800" dirty="0">
                <a:effectLst/>
                <a:latin typeface="Times New Roman" panose="02020603050405020304" pitchFamily="18" charset="0"/>
                <a:ea typeface="SimSun" panose="02010600030101010101" pitchFamily="2" charset="-122"/>
              </a:rPr>
              <a:t>add random value on the UE side in</a:t>
            </a:r>
            <a:r>
              <a:rPr lang="en-US" sz="1800" dirty="0">
                <a:effectLst/>
                <a:latin typeface="Times New Roman" panose="02020603050405020304" pitchFamily="18" charset="0"/>
                <a:ea typeface="SimSun" panose="02010600030101010101" pitchFamily="2" charset="-122"/>
              </a:rPr>
              <a:t> 5G-AKA (</a:t>
            </a:r>
            <a:r>
              <a:rPr lang="en-GB" sz="1800" dirty="0">
                <a:effectLst/>
                <a:latin typeface="Times New Roman" panose="02020603050405020304" pitchFamily="18" charset="0"/>
                <a:ea typeface="SimSun" panose="02010600030101010101" pitchFamily="2" charset="-122"/>
              </a:rPr>
              <a:t>EAP-AKA’</a:t>
            </a:r>
            <a:r>
              <a:rPr lang="en-US" sz="1800" dirty="0">
                <a:effectLst/>
                <a:latin typeface="Times New Roman" panose="02020603050405020304" pitchFamily="18" charset="0"/>
                <a:ea typeface="SimSun" panose="02010600030101010101" pitchFamily="2" charset="-122"/>
              </a:rPr>
              <a:t>) protocols to mitigate replay attacks, namely the LFM attack, the SUCI replay attack and the SUPI check attack. X-coordinate of the </a:t>
            </a:r>
            <a:r>
              <a:rPr lang="en-GB" sz="1800" dirty="0">
                <a:effectLst/>
                <a:latin typeface="Times New Roman" panose="02020603050405020304" pitchFamily="18" charset="0"/>
                <a:ea typeface="SimSun" panose="02010600030101010101" pitchFamily="2" charset="-122"/>
              </a:rPr>
              <a:t>elliptic curve point from ECIES scheme can be used as a random value. </a:t>
            </a:r>
            <a:endParaRPr lang="en-US" sz="1800" dirty="0">
              <a:effectLst/>
              <a:latin typeface="Times New Roman" panose="02020603050405020304" pitchFamily="18" charset="0"/>
              <a:ea typeface="SimSun" panose="02010600030101010101" pitchFamily="2" charset="-122"/>
            </a:endParaRPr>
          </a:p>
          <a:p>
            <a:endParaRPr lang="en-US" dirty="0"/>
          </a:p>
        </p:txBody>
      </p:sp>
    </p:spTree>
    <p:extLst>
      <p:ext uri="{BB962C8B-B14F-4D97-AF65-F5344CB8AC3E}">
        <p14:creationId xmlns:p14="http://schemas.microsoft.com/office/powerpoint/2010/main" val="41455748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2A3E96-E992-DC7C-1F5F-99CB26EDAFD7}"/>
              </a:ext>
            </a:extLst>
          </p:cNvPr>
          <p:cNvSpPr>
            <a:spLocks noGrp="1"/>
          </p:cNvSpPr>
          <p:nvPr>
            <p:ph type="title"/>
          </p:nvPr>
        </p:nvSpPr>
        <p:spPr/>
        <p:txBody>
          <a:bodyPr/>
          <a:lstStyle/>
          <a:p>
            <a:r>
              <a:rPr lang="en-US" dirty="0"/>
              <a:t>Reply LS (S3-235006)</a:t>
            </a:r>
          </a:p>
        </p:txBody>
      </p:sp>
      <p:sp>
        <p:nvSpPr>
          <p:cNvPr id="3" name="Content Placeholder 2">
            <a:extLst>
              <a:ext uri="{FF2B5EF4-FFF2-40B4-BE49-F238E27FC236}">
                <a16:creationId xmlns:a16="http://schemas.microsoft.com/office/drawing/2014/main" id="{BA29DF44-8C02-8EEE-924C-9775255CEBA5}"/>
              </a:ext>
            </a:extLst>
          </p:cNvPr>
          <p:cNvSpPr>
            <a:spLocks noGrp="1"/>
          </p:cNvSpPr>
          <p:nvPr>
            <p:ph idx="1"/>
          </p:nvPr>
        </p:nvSpPr>
        <p:spPr/>
        <p:txBody>
          <a:bodyPr/>
          <a:lstStyle/>
          <a:p>
            <a:r>
              <a:rPr lang="en-US" dirty="0"/>
              <a:t>Reply LS on the proposal for a new work item: Guidelines for increasing security of the AKA protocols in IMT-2020 and beyond</a:t>
            </a:r>
          </a:p>
          <a:p>
            <a:r>
              <a:rPr lang="en-US" dirty="0"/>
              <a:t>Action: SA3 kindly asks ITU-T Study Group 17 to take this reply into account</a:t>
            </a:r>
          </a:p>
          <a:p>
            <a:pPr marL="0" indent="0">
              <a:buNone/>
            </a:pPr>
            <a:endParaRPr lang="en-US" dirty="0"/>
          </a:p>
          <a:p>
            <a:pPr marL="228600" lvl="1" indent="0" hangingPunct="0">
              <a:spcBef>
                <a:spcPts val="0"/>
              </a:spcBef>
              <a:spcAft>
                <a:spcPts val="900"/>
              </a:spcAft>
              <a:buNone/>
            </a:pPr>
            <a:r>
              <a:rPr lang="en-GB" sz="1800" dirty="0">
                <a:effectLst/>
                <a:latin typeface="Times New Roman" panose="02020603050405020304" pitchFamily="18" charset="0"/>
                <a:ea typeface="SimSun" panose="02010600030101010101" pitchFamily="2" charset="-122"/>
              </a:rPr>
              <a:t>SA3 would like to thank ITU-T Study Group 17 for their LS on the proposal for increasing security of the AKA protocols in IMT-2020 and beyond. SA3 will carefully study the AKA security concerns and provide an update during the next meeting cycle (i.e., during SA3#115).</a:t>
            </a:r>
            <a:endParaRPr lang="en-US" sz="1800" dirty="0">
              <a:effectLst/>
              <a:latin typeface="Times New Roman" panose="02020603050405020304" pitchFamily="18" charset="0"/>
              <a:ea typeface="SimSun" panose="02010600030101010101" pitchFamily="2" charset="-122"/>
            </a:endParaRPr>
          </a:p>
          <a:p>
            <a:pPr marL="228600" lvl="1" indent="0" hangingPunct="0">
              <a:spcBef>
                <a:spcPts val="0"/>
              </a:spcBef>
              <a:spcAft>
                <a:spcPts val="900"/>
              </a:spcAft>
              <a:buNone/>
            </a:pPr>
            <a:r>
              <a:rPr lang="en-GB" sz="1800" dirty="0">
                <a:effectLst/>
                <a:latin typeface="Times New Roman" panose="02020603050405020304" pitchFamily="18" charset="0"/>
                <a:ea typeface="SimSun" panose="02010600030101010101" pitchFamily="2" charset="-122"/>
              </a:rPr>
              <a:t>SA3 believes that the specification of AKA and its update must be done by SA3 for consistency purposes. Therefore, SA3 kindly requests ITU-T Study Group 17 not to create new guideline/specification on AKA and allow 3GPP to resolve the concerns presented in this LS.</a:t>
            </a:r>
            <a:endParaRPr lang="en-US" sz="1800" dirty="0">
              <a:effectLst/>
              <a:latin typeface="Times New Roman" panose="02020603050405020304" pitchFamily="18" charset="0"/>
              <a:ea typeface="SimSun" panose="02010600030101010101" pitchFamily="2" charset="-122"/>
            </a:endParaRPr>
          </a:p>
          <a:p>
            <a:pPr lvl="1"/>
            <a:endParaRPr lang="en-US" dirty="0"/>
          </a:p>
          <a:p>
            <a:endParaRPr lang="en-US" dirty="0"/>
          </a:p>
        </p:txBody>
      </p:sp>
    </p:spTree>
    <p:extLst>
      <p:ext uri="{BB962C8B-B14F-4D97-AF65-F5344CB8AC3E}">
        <p14:creationId xmlns:p14="http://schemas.microsoft.com/office/powerpoint/2010/main" val="3033365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8A8D9-0A24-0DF3-997B-4943A13438BA}"/>
              </a:ext>
            </a:extLst>
          </p:cNvPr>
          <p:cNvSpPr>
            <a:spLocks noGrp="1"/>
          </p:cNvSpPr>
          <p:nvPr>
            <p:ph type="title"/>
          </p:nvPr>
        </p:nvSpPr>
        <p:spPr/>
        <p:txBody>
          <a:bodyPr/>
          <a:lstStyle/>
          <a:p>
            <a:r>
              <a:rPr lang="en-US" dirty="0"/>
              <a:t>Suggested Next Step</a:t>
            </a:r>
          </a:p>
        </p:txBody>
      </p:sp>
      <p:sp>
        <p:nvSpPr>
          <p:cNvPr id="3" name="Content Placeholder 2">
            <a:extLst>
              <a:ext uri="{FF2B5EF4-FFF2-40B4-BE49-F238E27FC236}">
                <a16:creationId xmlns:a16="http://schemas.microsoft.com/office/drawing/2014/main" id="{B73E96F9-B1F0-9891-8ACF-8EDCDA947468}"/>
              </a:ext>
            </a:extLst>
          </p:cNvPr>
          <p:cNvSpPr>
            <a:spLocks noGrp="1"/>
          </p:cNvSpPr>
          <p:nvPr>
            <p:ph idx="1"/>
          </p:nvPr>
        </p:nvSpPr>
        <p:spPr/>
        <p:txBody>
          <a:bodyPr vert="horz" lIns="91440" tIns="45720" rIns="91440" bIns="45720" rtlCol="0" anchor="t">
            <a:normAutofit/>
          </a:bodyPr>
          <a:lstStyle/>
          <a:p>
            <a:r>
              <a:rPr lang="en-US" dirty="0"/>
              <a:t>Suggested reply LS to ITU-T (</a:t>
            </a:r>
            <a:r>
              <a:rPr lang="en-US" b="1" i="0" dirty="0">
                <a:solidFill>
                  <a:srgbClr val="808080"/>
                </a:solidFill>
                <a:effectLst/>
                <a:latin typeface="Arial" panose="020B0604020202020204" pitchFamily="34" charset="0"/>
              </a:rPr>
              <a:t>S3-240377</a:t>
            </a:r>
            <a:r>
              <a:rPr lang="en-US" dirty="0"/>
              <a:t>):</a:t>
            </a:r>
          </a:p>
          <a:p>
            <a:pPr lvl="1"/>
            <a:r>
              <a:rPr lang="en-US" dirty="0"/>
              <a:t>Title: </a:t>
            </a:r>
            <a:r>
              <a:rPr lang="en-GB" sz="1800" b="1" dirty="0">
                <a:effectLst/>
                <a:latin typeface="Arial"/>
                <a:ea typeface="SimSun"/>
                <a:cs typeface="Arial"/>
              </a:rPr>
              <a:t>Reply LS- Update on SA3 initial review of AKA security concerns presented in the proposal for a new work item: Guidelines for increasing security of the AKA protocols in IMT-2020 and beyond</a:t>
            </a:r>
          </a:p>
          <a:p>
            <a:pPr marL="457200" lvl="1" indent="0">
              <a:buNone/>
            </a:pPr>
            <a:endParaRPr lang="en-US" dirty="0"/>
          </a:p>
          <a:p>
            <a:pPr marL="0" marR="0" indent="0" hangingPunct="0">
              <a:spcBef>
                <a:spcPts val="0"/>
              </a:spcBef>
              <a:spcAft>
                <a:spcPts val="900"/>
              </a:spcAft>
              <a:buNone/>
            </a:pPr>
            <a:r>
              <a:rPr lang="en-GB" sz="2400" dirty="0">
                <a:effectLst/>
                <a:ea typeface="SimSun" panose="02010600030101010101" pitchFamily="2" charset="-122"/>
              </a:rPr>
              <a:t>SA3 would again like to thank ITU-T Study Group 17 for their LS on the proposal for increasing security of the AKA protocols in IMT-2020 and beyond. SA3 has carefully studied the AKA security concerns. SA3 acknowledges ITU-T’s concerns with the AKA protocols and is making plans to address them in an upcoming release.</a:t>
            </a:r>
            <a:endParaRPr lang="en-US" sz="2400" dirty="0">
              <a:effectLst/>
              <a:ea typeface="SimSun" panose="02010600030101010101" pitchFamily="2" charset="-122"/>
            </a:endParaRPr>
          </a:p>
          <a:p>
            <a:pPr marL="0" indent="0" hangingPunct="0">
              <a:spcBef>
                <a:spcPts val="0"/>
              </a:spcBef>
              <a:spcAft>
                <a:spcPts val="900"/>
              </a:spcAft>
              <a:buNone/>
            </a:pPr>
            <a:r>
              <a:rPr lang="en-GB" sz="2400" dirty="0">
                <a:effectLst/>
                <a:ea typeface="SimSun"/>
              </a:rPr>
              <a:t>SA3 would like to thank ITU-T Study Group 17 for allowing 3GPP to resolve these concerns and </a:t>
            </a:r>
            <a:r>
              <a:rPr lang="en-GB" sz="2400" dirty="0">
                <a:ea typeface="SimSun"/>
              </a:rPr>
              <a:t>maintain</a:t>
            </a:r>
            <a:r>
              <a:rPr lang="en-GB" sz="2400" dirty="0">
                <a:effectLst/>
                <a:ea typeface="SimSun"/>
              </a:rPr>
              <a:t> the consistency of the specifications of AKA and its update </a:t>
            </a:r>
            <a:r>
              <a:rPr lang="en-GB" sz="2400" dirty="0">
                <a:ea typeface="SimSun"/>
              </a:rPr>
              <a:t>remaining in </a:t>
            </a:r>
            <a:r>
              <a:rPr lang="en-GB" sz="2400" dirty="0">
                <a:effectLst/>
                <a:ea typeface="SimSun"/>
              </a:rPr>
              <a:t>SA3.</a:t>
            </a:r>
            <a:r>
              <a:rPr lang="en-GB" sz="2400" dirty="0">
                <a:ea typeface="SimSun"/>
              </a:rPr>
              <a:t>  </a:t>
            </a:r>
            <a:endParaRPr lang="en-US" sz="2400" dirty="0">
              <a:effectLst/>
              <a:ea typeface="SimSun" panose="02010600030101010101" pitchFamily="2" charset="-122"/>
            </a:endParaRPr>
          </a:p>
          <a:p>
            <a:pPr lvl="1"/>
            <a:endParaRPr lang="en-US" dirty="0"/>
          </a:p>
        </p:txBody>
      </p:sp>
    </p:spTree>
    <p:extLst>
      <p:ext uri="{BB962C8B-B14F-4D97-AF65-F5344CB8AC3E}">
        <p14:creationId xmlns:p14="http://schemas.microsoft.com/office/powerpoint/2010/main" val="6289417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BF56A-7105-B2A6-48EE-FEC77655A8E4}"/>
              </a:ext>
            </a:extLst>
          </p:cNvPr>
          <p:cNvSpPr>
            <a:spLocks noGrp="1"/>
          </p:cNvSpPr>
          <p:nvPr>
            <p:ph type="title"/>
          </p:nvPr>
        </p:nvSpPr>
        <p:spPr/>
        <p:txBody>
          <a:bodyPr/>
          <a:lstStyle/>
          <a:p>
            <a:r>
              <a:rPr lang="en-US" dirty="0"/>
              <a:t>References </a:t>
            </a:r>
            <a:r>
              <a:rPr lang="en-US" sz="4400" dirty="0"/>
              <a:t>(from S3-234497)</a:t>
            </a:r>
            <a:endParaRPr lang="en-US" dirty="0"/>
          </a:p>
        </p:txBody>
      </p:sp>
      <p:sp>
        <p:nvSpPr>
          <p:cNvPr id="3" name="Content Placeholder 2">
            <a:extLst>
              <a:ext uri="{FF2B5EF4-FFF2-40B4-BE49-F238E27FC236}">
                <a16:creationId xmlns:a16="http://schemas.microsoft.com/office/drawing/2014/main" id="{04FD5432-7C3E-B852-C3CF-F0C0A02DAD40}"/>
              </a:ext>
            </a:extLst>
          </p:cNvPr>
          <p:cNvSpPr>
            <a:spLocks noGrp="1"/>
          </p:cNvSpPr>
          <p:nvPr>
            <p:ph idx="1"/>
          </p:nvPr>
        </p:nvSpPr>
        <p:spPr/>
        <p:txBody>
          <a:bodyPr>
            <a:normAutofit fontScale="77500" lnSpcReduction="20000"/>
          </a:bodyPr>
          <a:lstStyle/>
          <a:p>
            <a:pPr marL="0" marR="0" indent="0" algn="just">
              <a:lnSpc>
                <a:spcPct val="150000"/>
              </a:lnSpc>
              <a:spcBef>
                <a:spcPts val="0"/>
              </a:spcBef>
              <a:spcAft>
                <a:spcPts val="0"/>
              </a:spcAft>
              <a:buNone/>
            </a:pPr>
            <a:r>
              <a:rPr lang="fr-CH" sz="1800" dirty="0">
                <a:effectLst/>
                <a:latin typeface="Times New Roman" panose="02020603050405020304" pitchFamily="18" charset="0"/>
                <a:ea typeface="SimSun" panose="02010600030101010101" pitchFamily="2" charset="-122"/>
              </a:rPr>
              <a:t>[b-ITU-T X.1254] 	</a:t>
            </a:r>
            <a:r>
              <a:rPr lang="fr-CH" sz="1800" dirty="0" err="1">
                <a:effectLst/>
                <a:latin typeface="Times New Roman" panose="02020603050405020304" pitchFamily="18" charset="0"/>
                <a:ea typeface="SimSun" panose="02010600030101010101" pitchFamily="2" charset="-122"/>
              </a:rPr>
              <a:t>Recommendation</a:t>
            </a:r>
            <a:r>
              <a:rPr lang="fr-CH" sz="1800" dirty="0">
                <a:effectLst/>
                <a:latin typeface="Times New Roman" panose="02020603050405020304" pitchFamily="18" charset="0"/>
                <a:ea typeface="SimSun" panose="02010600030101010101" pitchFamily="2" charset="-122"/>
              </a:rPr>
              <a:t> ITU-T X.1254 (2012), </a:t>
            </a:r>
            <a:r>
              <a:rPr lang="fr-CH" sz="1800" i="1" dirty="0" err="1">
                <a:effectLst/>
                <a:latin typeface="Times New Roman" panose="02020603050405020304" pitchFamily="18" charset="0"/>
                <a:ea typeface="SimSun" panose="02010600030101010101" pitchFamily="2" charset="-122"/>
              </a:rPr>
              <a:t>Entity</a:t>
            </a:r>
            <a:r>
              <a:rPr lang="fr-CH" sz="1800" i="1" dirty="0">
                <a:effectLst/>
                <a:latin typeface="Times New Roman" panose="02020603050405020304" pitchFamily="18" charset="0"/>
                <a:ea typeface="SimSun" panose="02010600030101010101" pitchFamily="2" charset="-122"/>
              </a:rPr>
              <a:t> </a:t>
            </a:r>
            <a:r>
              <a:rPr lang="fr-CH" sz="1800" i="1" dirty="0" err="1">
                <a:effectLst/>
                <a:latin typeface="Times New Roman" panose="02020603050405020304" pitchFamily="18" charset="0"/>
                <a:ea typeface="SimSun" panose="02010600030101010101" pitchFamily="2" charset="-122"/>
              </a:rPr>
              <a:t>authentication</a:t>
            </a:r>
            <a:r>
              <a:rPr lang="fr-CH" sz="1800" i="1" dirty="0">
                <a:effectLst/>
                <a:latin typeface="Times New Roman" panose="02020603050405020304" pitchFamily="18" charset="0"/>
                <a:ea typeface="SimSun" panose="02010600030101010101" pitchFamily="2" charset="-122"/>
              </a:rPr>
              <a:t> assurance </a:t>
            </a:r>
            <a:r>
              <a:rPr lang="fr-CH" sz="1800" i="1" dirty="0" err="1">
                <a:effectLst/>
                <a:latin typeface="Times New Roman" panose="02020603050405020304" pitchFamily="18" charset="0"/>
                <a:ea typeface="SimSun" panose="02010600030101010101" pitchFamily="2" charset="-122"/>
              </a:rPr>
              <a:t>framework</a:t>
            </a:r>
            <a:r>
              <a:rPr lang="fr-CH" sz="1800" dirty="0">
                <a:effectLst/>
                <a:latin typeface="Times New Roman" panose="02020603050405020304" pitchFamily="18" charset="0"/>
                <a:ea typeface="SimSun" panose="02010600030101010101" pitchFamily="2" charset="-122"/>
              </a:rPr>
              <a:t>.</a:t>
            </a:r>
            <a:endParaRPr lang="en-US" sz="1800" dirty="0">
              <a:effectLst/>
              <a:latin typeface="Times New Roman" panose="02020603050405020304" pitchFamily="18" charset="0"/>
              <a:ea typeface="SimSun" panose="02010600030101010101" pitchFamily="2" charset="-122"/>
            </a:endParaRPr>
          </a:p>
          <a:p>
            <a:pPr marL="0" marR="0" indent="0" algn="just">
              <a:lnSpc>
                <a:spcPct val="150000"/>
              </a:lnSpc>
              <a:spcBef>
                <a:spcPts val="0"/>
              </a:spcBef>
              <a:spcAft>
                <a:spcPts val="0"/>
              </a:spcAft>
              <a:buNone/>
            </a:pPr>
            <a:r>
              <a:rPr lang="en-GB" sz="1800" dirty="0">
                <a:effectLst/>
                <a:latin typeface="Times New Roman" panose="02020603050405020304" pitchFamily="18" charset="0"/>
                <a:ea typeface="SimSun" panose="02010600030101010101" pitchFamily="2" charset="-122"/>
              </a:rPr>
              <a:t>[b-ITU-T Y.2014]	</a:t>
            </a:r>
            <a:r>
              <a:rPr lang="en-US" sz="1800" dirty="0">
                <a:effectLst/>
                <a:latin typeface="Times New Roman" panose="02020603050405020304" pitchFamily="18" charset="0"/>
                <a:ea typeface="SimSun" panose="02010600030101010101" pitchFamily="2" charset="-122"/>
              </a:rPr>
              <a:t>Recommendation ITU-T Y.2014 (2008), </a:t>
            </a:r>
            <a:r>
              <a:rPr lang="en-US" sz="1800" i="1" dirty="0">
                <a:effectLst/>
                <a:latin typeface="Times New Roman" panose="02020603050405020304" pitchFamily="18" charset="0"/>
                <a:ea typeface="SimSun" panose="02010600030101010101" pitchFamily="2" charset="-122"/>
              </a:rPr>
              <a:t>Network attachment control functions in next generation networks.</a:t>
            </a:r>
            <a:endParaRPr lang="en-US" sz="1800" dirty="0">
              <a:effectLst/>
              <a:latin typeface="Times New Roman" panose="02020603050405020304" pitchFamily="18" charset="0"/>
              <a:ea typeface="SimSun" panose="02010600030101010101" pitchFamily="2" charset="-122"/>
            </a:endParaRPr>
          </a:p>
          <a:p>
            <a:pPr marL="0" marR="0" indent="0" algn="just">
              <a:lnSpc>
                <a:spcPct val="150000"/>
              </a:lnSpc>
              <a:spcBef>
                <a:spcPts val="0"/>
              </a:spcBef>
              <a:spcAft>
                <a:spcPts val="0"/>
              </a:spcAft>
              <a:buNone/>
            </a:pPr>
            <a:r>
              <a:rPr lang="en-GB" sz="1800" dirty="0">
                <a:effectLst/>
                <a:latin typeface="Times New Roman" panose="02020603050405020304" pitchFamily="18" charset="0"/>
                <a:ea typeface="SimSun" panose="02010600030101010101" pitchFamily="2" charset="-122"/>
              </a:rPr>
              <a:t>[</a:t>
            </a:r>
            <a:r>
              <a:rPr lang="en-US" sz="1800" dirty="0">
                <a:effectLst/>
                <a:latin typeface="Times New Roman" panose="02020603050405020304" pitchFamily="18" charset="0"/>
                <a:ea typeface="SimSun" panose="02010600030101010101" pitchFamily="2" charset="-122"/>
              </a:rPr>
              <a:t>b-3GPP TR 33.846</a:t>
            </a:r>
            <a:r>
              <a:rPr lang="en-GB" sz="1800" dirty="0">
                <a:effectLst/>
                <a:latin typeface="Times New Roman" panose="02020603050405020304" pitchFamily="18" charset="0"/>
                <a:ea typeface="SimSun" panose="02010600030101010101" pitchFamily="2" charset="-122"/>
              </a:rPr>
              <a:t>] 	3GPP TS 33.846</a:t>
            </a:r>
            <a:r>
              <a:rPr lang="en-US" sz="1800" dirty="0">
                <a:effectLst/>
                <a:latin typeface="Times New Roman" panose="02020603050405020304" pitchFamily="18" charset="0"/>
                <a:ea typeface="SimSun" panose="02010600030101010101" pitchFamily="2" charset="-122"/>
              </a:rPr>
              <a:t>, </a:t>
            </a:r>
            <a:r>
              <a:rPr lang="en-GB" sz="1800" dirty="0">
                <a:effectLst/>
                <a:latin typeface="Times New Roman" panose="02020603050405020304" pitchFamily="18" charset="0"/>
                <a:ea typeface="SimSun" panose="02010600030101010101" pitchFamily="2" charset="-122"/>
              </a:rPr>
              <a:t>V 1.0.0</a:t>
            </a:r>
            <a:r>
              <a:rPr lang="en-US" sz="1800" dirty="0">
                <a:effectLst/>
                <a:latin typeface="Times New Roman" panose="02020603050405020304" pitchFamily="18" charset="0"/>
                <a:ea typeface="SimSun" panose="02010600030101010101" pitchFamily="2" charset="-122"/>
              </a:rPr>
              <a:t> (2021), </a:t>
            </a:r>
            <a:r>
              <a:rPr lang="en-GB" sz="1800" i="1" dirty="0">
                <a:effectLst/>
                <a:latin typeface="Times New Roman" panose="02020603050405020304" pitchFamily="18" charset="0"/>
                <a:ea typeface="SimSun" panose="02010600030101010101" pitchFamily="2" charset="-122"/>
              </a:rPr>
              <a:t>Study on authentication enhancements in the 5G System (5GS).</a:t>
            </a:r>
            <a:endParaRPr lang="en-US" sz="1800" dirty="0">
              <a:effectLst/>
              <a:latin typeface="Times New Roman" panose="02020603050405020304" pitchFamily="18" charset="0"/>
              <a:ea typeface="SimSun" panose="02010600030101010101" pitchFamily="2" charset="-122"/>
            </a:endParaRPr>
          </a:p>
          <a:p>
            <a:pPr marL="0" marR="0" indent="0" algn="just">
              <a:lnSpc>
                <a:spcPct val="150000"/>
              </a:lnSpc>
              <a:spcBef>
                <a:spcPts val="0"/>
              </a:spcBef>
              <a:spcAft>
                <a:spcPts val="0"/>
              </a:spcAft>
              <a:buNone/>
            </a:pPr>
            <a:r>
              <a:rPr lang="en-GB" sz="1800" dirty="0">
                <a:effectLst/>
                <a:latin typeface="Times New Roman" panose="02020603050405020304" pitchFamily="18" charset="0"/>
                <a:ea typeface="SimSun" panose="02010600030101010101" pitchFamily="2" charset="-122"/>
              </a:rPr>
              <a:t>[</a:t>
            </a:r>
            <a:r>
              <a:rPr lang="en-US" sz="1800" dirty="0">
                <a:effectLst/>
                <a:latin typeface="Times New Roman" panose="02020603050405020304" pitchFamily="18" charset="0"/>
                <a:ea typeface="SimSun" panose="02010600030101010101" pitchFamily="2" charset="-122"/>
              </a:rPr>
              <a:t>b-3GPP </a:t>
            </a:r>
            <a:r>
              <a:rPr lang="en-GB" sz="1800" dirty="0">
                <a:effectLst/>
                <a:latin typeface="Times New Roman" panose="02020603050405020304" pitchFamily="18" charset="0"/>
                <a:ea typeface="SimSun" panose="02010600030101010101" pitchFamily="2" charset="-122"/>
              </a:rPr>
              <a:t>TS 33.102] 	3GPP TS 33.102</a:t>
            </a:r>
            <a:r>
              <a:rPr lang="en-US" sz="1800" dirty="0">
                <a:effectLst/>
                <a:latin typeface="Times New Roman" panose="02020603050405020304" pitchFamily="18" charset="0"/>
                <a:ea typeface="SimSun" panose="02010600030101010101" pitchFamily="2" charset="-122"/>
              </a:rPr>
              <a:t>, </a:t>
            </a:r>
            <a:r>
              <a:rPr lang="en-GB" sz="1800" dirty="0">
                <a:effectLst/>
                <a:latin typeface="Times New Roman" panose="02020603050405020304" pitchFamily="18" charset="0"/>
                <a:ea typeface="SimSun" panose="02010600030101010101" pitchFamily="2" charset="-122"/>
              </a:rPr>
              <a:t>V 17.0.0</a:t>
            </a:r>
            <a:r>
              <a:rPr lang="en-US" sz="1800" dirty="0">
                <a:effectLst/>
                <a:latin typeface="Times New Roman" panose="02020603050405020304" pitchFamily="18" charset="0"/>
                <a:ea typeface="SimSun" panose="02010600030101010101" pitchFamily="2" charset="-122"/>
              </a:rPr>
              <a:t> (2022), </a:t>
            </a:r>
            <a:r>
              <a:rPr lang="en-GB" sz="1800" i="1" dirty="0">
                <a:effectLst/>
                <a:latin typeface="Times New Roman" panose="02020603050405020304" pitchFamily="18" charset="0"/>
                <a:ea typeface="SimSun" panose="02010600030101010101" pitchFamily="2" charset="-122"/>
              </a:rPr>
              <a:t>Security architecture.</a:t>
            </a:r>
            <a:endParaRPr lang="en-US" sz="1800" dirty="0">
              <a:effectLst/>
              <a:latin typeface="Times New Roman" panose="02020603050405020304" pitchFamily="18" charset="0"/>
              <a:ea typeface="SimSun" panose="02010600030101010101" pitchFamily="2" charset="-122"/>
            </a:endParaRPr>
          </a:p>
          <a:p>
            <a:pPr marL="0" marR="0" indent="0" algn="just">
              <a:lnSpc>
                <a:spcPct val="150000"/>
              </a:lnSpc>
              <a:spcBef>
                <a:spcPts val="0"/>
              </a:spcBef>
              <a:spcAft>
                <a:spcPts val="0"/>
              </a:spcAft>
              <a:buNone/>
            </a:pPr>
            <a:r>
              <a:rPr lang="en-GB" sz="1800" dirty="0">
                <a:effectLst/>
                <a:latin typeface="Times New Roman" panose="02020603050405020304" pitchFamily="18" charset="0"/>
                <a:ea typeface="SimSun" panose="02010600030101010101" pitchFamily="2" charset="-122"/>
              </a:rPr>
              <a:t>[</a:t>
            </a:r>
            <a:r>
              <a:rPr lang="en-US" sz="1800" dirty="0">
                <a:effectLst/>
                <a:latin typeface="Times New Roman" panose="02020603050405020304" pitchFamily="18" charset="0"/>
                <a:ea typeface="SimSun" panose="02010600030101010101" pitchFamily="2" charset="-122"/>
              </a:rPr>
              <a:t>b-3GPP TS 33.501</a:t>
            </a:r>
            <a:r>
              <a:rPr lang="en-GB" sz="1800" dirty="0">
                <a:effectLst/>
                <a:latin typeface="Times New Roman" panose="02020603050405020304" pitchFamily="18" charset="0"/>
                <a:ea typeface="SimSun" panose="02010600030101010101" pitchFamily="2" charset="-122"/>
              </a:rPr>
              <a:t>] 	3GPP TS 33.501</a:t>
            </a:r>
            <a:r>
              <a:rPr lang="en-US" sz="1800" dirty="0">
                <a:effectLst/>
                <a:latin typeface="Times New Roman" panose="02020603050405020304" pitchFamily="18" charset="0"/>
                <a:ea typeface="SimSun" panose="02010600030101010101" pitchFamily="2" charset="-122"/>
              </a:rPr>
              <a:t>, </a:t>
            </a:r>
            <a:r>
              <a:rPr lang="en-GB" sz="1800" dirty="0">
                <a:effectLst/>
                <a:latin typeface="Times New Roman" panose="02020603050405020304" pitchFamily="18" charset="0"/>
                <a:ea typeface="SimSun" panose="02010600030101010101" pitchFamily="2" charset="-122"/>
              </a:rPr>
              <a:t>V 17.6.0</a:t>
            </a:r>
            <a:r>
              <a:rPr lang="en-US" sz="1800" dirty="0">
                <a:effectLst/>
                <a:latin typeface="Times New Roman" panose="02020603050405020304" pitchFamily="18" charset="0"/>
                <a:ea typeface="SimSun" panose="02010600030101010101" pitchFamily="2" charset="-122"/>
              </a:rPr>
              <a:t> (2022), </a:t>
            </a:r>
            <a:r>
              <a:rPr lang="en-GB" sz="1800" i="1" dirty="0">
                <a:effectLst/>
                <a:latin typeface="Times New Roman" panose="02020603050405020304" pitchFamily="18" charset="0"/>
                <a:ea typeface="SimSun" panose="02010600030101010101" pitchFamily="2" charset="-122"/>
              </a:rPr>
              <a:t>Security architecture and procedures for 5G System</a:t>
            </a:r>
            <a:r>
              <a:rPr lang="en-GB" sz="1800" dirty="0">
                <a:effectLst/>
                <a:latin typeface="Times New Roman" panose="02020603050405020304" pitchFamily="18" charset="0"/>
                <a:ea typeface="SimSun" panose="02010600030101010101" pitchFamily="2" charset="-122"/>
              </a:rPr>
              <a:t>.</a:t>
            </a:r>
            <a:endParaRPr lang="en-US" sz="1800" dirty="0">
              <a:effectLst/>
              <a:latin typeface="Times New Roman" panose="02020603050405020304" pitchFamily="18" charset="0"/>
              <a:ea typeface="SimSun" panose="02010600030101010101" pitchFamily="2" charset="-122"/>
            </a:endParaRPr>
          </a:p>
          <a:p>
            <a:pPr marL="0" marR="0" indent="0" algn="just">
              <a:lnSpc>
                <a:spcPct val="150000"/>
              </a:lnSpc>
              <a:spcBef>
                <a:spcPts val="0"/>
              </a:spcBef>
              <a:spcAft>
                <a:spcPts val="0"/>
              </a:spcAft>
              <a:buNone/>
            </a:pPr>
            <a:r>
              <a:rPr lang="en-GB" sz="1800" dirty="0">
                <a:effectLst/>
                <a:latin typeface="Times New Roman" panose="02020603050405020304" pitchFamily="18" charset="0"/>
                <a:ea typeface="SimSun" panose="02010600030101010101" pitchFamily="2" charset="-122"/>
              </a:rPr>
              <a:t>[</a:t>
            </a:r>
            <a:r>
              <a:rPr lang="en-US" sz="1800" dirty="0">
                <a:effectLst/>
                <a:latin typeface="Times New Roman" panose="02020603050405020304" pitchFamily="18" charset="0"/>
                <a:ea typeface="SimSun" panose="02010600030101010101" pitchFamily="2" charset="-122"/>
              </a:rPr>
              <a:t>b-IETF RFC 7296</a:t>
            </a:r>
            <a:r>
              <a:rPr lang="en-GB" sz="1800" dirty="0">
                <a:effectLst/>
                <a:latin typeface="Times New Roman" panose="02020603050405020304" pitchFamily="18" charset="0"/>
                <a:ea typeface="SimSun" panose="02010600030101010101" pitchFamily="2" charset="-122"/>
              </a:rPr>
              <a:t>] 	</a:t>
            </a:r>
            <a:r>
              <a:rPr lang="en-US" sz="1800" dirty="0">
                <a:effectLst/>
                <a:latin typeface="Times New Roman" panose="02020603050405020304" pitchFamily="18" charset="0"/>
                <a:ea typeface="SimSun" panose="02010600030101010101" pitchFamily="2" charset="-122"/>
              </a:rPr>
              <a:t>IETF RFC 7296 (</a:t>
            </a:r>
            <a:r>
              <a:rPr lang="en-GB" sz="1800" dirty="0">
                <a:effectLst/>
                <a:latin typeface="Times New Roman" panose="02020603050405020304" pitchFamily="18" charset="0"/>
                <a:ea typeface="SimSun" panose="02010600030101010101" pitchFamily="2" charset="-122"/>
              </a:rPr>
              <a:t>2014</a:t>
            </a:r>
            <a:r>
              <a:rPr lang="en-US" sz="1800" dirty="0">
                <a:effectLst/>
                <a:latin typeface="Times New Roman" panose="02020603050405020304" pitchFamily="18" charset="0"/>
                <a:ea typeface="SimSun" panose="02010600030101010101" pitchFamily="2" charset="-122"/>
              </a:rPr>
              <a:t>), </a:t>
            </a:r>
            <a:r>
              <a:rPr lang="en-GB" sz="1800" i="1" dirty="0">
                <a:effectLst/>
                <a:latin typeface="Times New Roman" panose="02020603050405020304" pitchFamily="18" charset="0"/>
                <a:ea typeface="SimSun" panose="02010600030101010101" pitchFamily="2" charset="-122"/>
              </a:rPr>
              <a:t>Internet Key Exchange Protocol Version 2 (IKEv2).</a:t>
            </a:r>
            <a:endParaRPr lang="en-US" sz="1800" dirty="0">
              <a:effectLst/>
              <a:latin typeface="Times New Roman" panose="02020603050405020304" pitchFamily="18" charset="0"/>
              <a:ea typeface="SimSun" panose="02010600030101010101" pitchFamily="2" charset="-122"/>
            </a:endParaRPr>
          </a:p>
          <a:p>
            <a:pPr marL="0" marR="0" indent="0" algn="just">
              <a:lnSpc>
                <a:spcPct val="150000"/>
              </a:lnSpc>
              <a:spcBef>
                <a:spcPts val="0"/>
              </a:spcBef>
              <a:spcAft>
                <a:spcPts val="0"/>
              </a:spcAft>
              <a:buNone/>
            </a:pPr>
            <a:r>
              <a:rPr lang="en-GB" sz="1800" dirty="0">
                <a:effectLst/>
                <a:latin typeface="Times New Roman" panose="02020603050405020304" pitchFamily="18" charset="0"/>
                <a:ea typeface="SimSun" panose="02010600030101010101" pitchFamily="2" charset="-122"/>
              </a:rPr>
              <a:t>[</a:t>
            </a:r>
            <a:r>
              <a:rPr lang="en-US" sz="1800" dirty="0">
                <a:effectLst/>
                <a:latin typeface="Times New Roman" panose="02020603050405020304" pitchFamily="18" charset="0"/>
                <a:ea typeface="SimSun" panose="02010600030101010101" pitchFamily="2" charset="-122"/>
              </a:rPr>
              <a:t>b-IETF RFC 8446</a:t>
            </a:r>
            <a:r>
              <a:rPr lang="en-GB" sz="1800" dirty="0">
                <a:effectLst/>
                <a:latin typeface="Times New Roman" panose="02020603050405020304" pitchFamily="18" charset="0"/>
                <a:ea typeface="SimSun" panose="02010600030101010101" pitchFamily="2" charset="-122"/>
              </a:rPr>
              <a:t>] 	</a:t>
            </a:r>
            <a:r>
              <a:rPr lang="en-US" sz="1800" dirty="0">
                <a:effectLst/>
                <a:latin typeface="Times New Roman" panose="02020603050405020304" pitchFamily="18" charset="0"/>
                <a:ea typeface="SimSun" panose="02010600030101010101" pitchFamily="2" charset="-122"/>
              </a:rPr>
              <a:t>IETF RFC 8446 (</a:t>
            </a:r>
            <a:r>
              <a:rPr lang="en-GB" sz="1800" dirty="0">
                <a:effectLst/>
                <a:latin typeface="Times New Roman" panose="02020603050405020304" pitchFamily="18" charset="0"/>
                <a:ea typeface="SimSun" panose="02010600030101010101" pitchFamily="2" charset="-122"/>
              </a:rPr>
              <a:t>2018</a:t>
            </a:r>
            <a:r>
              <a:rPr lang="en-US" sz="1800" dirty="0">
                <a:effectLst/>
                <a:latin typeface="Times New Roman" panose="02020603050405020304" pitchFamily="18" charset="0"/>
                <a:ea typeface="SimSun" panose="02010600030101010101" pitchFamily="2" charset="-122"/>
              </a:rPr>
              <a:t>), </a:t>
            </a:r>
            <a:r>
              <a:rPr lang="en-GB" sz="1800" i="1" dirty="0">
                <a:effectLst/>
                <a:latin typeface="Times New Roman" panose="02020603050405020304" pitchFamily="18" charset="0"/>
                <a:ea typeface="SimSun" panose="02010600030101010101" pitchFamily="2" charset="-122"/>
              </a:rPr>
              <a:t>The Transport Layer Security (TLS) Protocol Version 1.3.</a:t>
            </a:r>
            <a:endParaRPr lang="en-US" sz="1800" dirty="0">
              <a:effectLst/>
              <a:latin typeface="Times New Roman" panose="02020603050405020304" pitchFamily="18" charset="0"/>
              <a:ea typeface="SimSun" panose="02010600030101010101" pitchFamily="2" charset="-122"/>
            </a:endParaRPr>
          </a:p>
          <a:p>
            <a:pPr marL="0" marR="0" indent="0" algn="just">
              <a:lnSpc>
                <a:spcPct val="150000"/>
              </a:lnSpc>
              <a:spcBef>
                <a:spcPts val="0"/>
              </a:spcBef>
              <a:spcAft>
                <a:spcPts val="0"/>
              </a:spcAft>
              <a:buNone/>
            </a:pPr>
            <a:r>
              <a:rPr lang="en-GB" sz="1800" dirty="0">
                <a:effectLst/>
                <a:latin typeface="Times New Roman" panose="02020603050405020304" pitchFamily="18" charset="0"/>
                <a:ea typeface="SimSun" panose="02010600030101010101" pitchFamily="2" charset="-122"/>
              </a:rPr>
              <a:t>[</a:t>
            </a:r>
            <a:r>
              <a:rPr lang="en-US" sz="1800" dirty="0">
                <a:effectLst/>
                <a:latin typeface="Times New Roman" panose="02020603050405020304" pitchFamily="18" charset="0"/>
                <a:ea typeface="SimSun" panose="02010600030101010101" pitchFamily="2" charset="-122"/>
              </a:rPr>
              <a:t>b-</a:t>
            </a:r>
            <a:r>
              <a:rPr lang="en-US" sz="1800" dirty="0" err="1">
                <a:effectLst/>
                <a:latin typeface="Times New Roman" panose="02020603050405020304" pitchFamily="18" charset="0"/>
                <a:ea typeface="SimSun" panose="02010600030101010101" pitchFamily="2" charset="-122"/>
              </a:rPr>
              <a:t>Arapinis</a:t>
            </a:r>
            <a:r>
              <a:rPr lang="en-GB" sz="1800" dirty="0">
                <a:effectLst/>
                <a:latin typeface="Times New Roman" panose="02020603050405020304" pitchFamily="18" charset="0"/>
                <a:ea typeface="SimSun" panose="02010600030101010101" pitchFamily="2" charset="-122"/>
              </a:rPr>
              <a:t>] 	</a:t>
            </a:r>
            <a:r>
              <a:rPr lang="en-GB" sz="1800" dirty="0" err="1">
                <a:effectLst/>
                <a:latin typeface="Times New Roman" panose="02020603050405020304" pitchFamily="18" charset="0"/>
                <a:ea typeface="SimSun" panose="02010600030101010101" pitchFamily="2" charset="-122"/>
              </a:rPr>
              <a:t>Arapinis</a:t>
            </a:r>
            <a:r>
              <a:rPr lang="en-GB" sz="1800" dirty="0">
                <a:effectLst/>
                <a:latin typeface="Times New Roman" panose="02020603050405020304" pitchFamily="18" charset="0"/>
                <a:ea typeface="SimSun" panose="02010600030101010101" pitchFamily="2" charset="-122"/>
              </a:rPr>
              <a:t>, M., Mancini, L.I., Ritter, E., Ryan, M.D., </a:t>
            </a:r>
            <a:r>
              <a:rPr lang="en-GB" sz="1800" dirty="0" err="1">
                <a:effectLst/>
                <a:latin typeface="Times New Roman" panose="02020603050405020304" pitchFamily="18" charset="0"/>
                <a:ea typeface="SimSun" panose="02010600030101010101" pitchFamily="2" charset="-122"/>
              </a:rPr>
              <a:t>Golde</a:t>
            </a:r>
            <a:r>
              <a:rPr lang="en-GB" sz="1800" dirty="0">
                <a:effectLst/>
                <a:latin typeface="Times New Roman" panose="02020603050405020304" pitchFamily="18" charset="0"/>
                <a:ea typeface="SimSun" panose="02010600030101010101" pitchFamily="2" charset="-122"/>
              </a:rPr>
              <a:t>, N., Redon, K., </a:t>
            </a:r>
            <a:r>
              <a:rPr lang="en-GB" sz="1800" dirty="0" err="1">
                <a:effectLst/>
                <a:latin typeface="Times New Roman" panose="02020603050405020304" pitchFamily="18" charset="0"/>
                <a:ea typeface="SimSun" panose="02010600030101010101" pitchFamily="2" charset="-122"/>
              </a:rPr>
              <a:t>Borgaonkar</a:t>
            </a:r>
            <a:r>
              <a:rPr lang="en-GB" sz="1800" dirty="0">
                <a:effectLst/>
                <a:latin typeface="Times New Roman" panose="02020603050405020304" pitchFamily="18" charset="0"/>
                <a:ea typeface="SimSun" panose="02010600030101010101" pitchFamily="2" charset="-122"/>
              </a:rPr>
              <a:t>, R. (2012). New privacy issues in mobile telephony: fix and verification. </a:t>
            </a:r>
            <a:r>
              <a:rPr lang="en-GB" sz="1800" i="1" dirty="0">
                <a:effectLst/>
                <a:latin typeface="Times New Roman" panose="02020603050405020304" pitchFamily="18" charset="0"/>
                <a:ea typeface="SimSun" panose="02010600030101010101" pitchFamily="2" charset="-122"/>
              </a:rPr>
              <a:t>Proceedings of the 2012 ACM conference on Computer and communications security</a:t>
            </a:r>
            <a:r>
              <a:rPr lang="en-GB" sz="1800" dirty="0">
                <a:effectLst/>
                <a:latin typeface="Times New Roman" panose="02020603050405020304" pitchFamily="18" charset="0"/>
                <a:ea typeface="SimSun" panose="02010600030101010101" pitchFamily="2" charset="-122"/>
              </a:rPr>
              <a:t>.</a:t>
            </a:r>
            <a:endParaRPr lang="en-US" sz="1800" dirty="0">
              <a:effectLst/>
              <a:latin typeface="Times New Roman" panose="02020603050405020304" pitchFamily="18" charset="0"/>
              <a:ea typeface="SimSun" panose="02010600030101010101" pitchFamily="2" charset="-122"/>
            </a:endParaRPr>
          </a:p>
          <a:p>
            <a:pPr marL="0" marR="0" indent="0" algn="just">
              <a:lnSpc>
                <a:spcPct val="150000"/>
              </a:lnSpc>
              <a:spcBef>
                <a:spcPts val="0"/>
              </a:spcBef>
              <a:spcAft>
                <a:spcPts val="0"/>
              </a:spcAft>
              <a:buNone/>
            </a:pPr>
            <a:r>
              <a:rPr lang="en-GB" sz="1800" dirty="0">
                <a:effectLst/>
                <a:latin typeface="Times New Roman" panose="02020603050405020304" pitchFamily="18" charset="0"/>
                <a:ea typeface="SimSun" panose="02010600030101010101" pitchFamily="2" charset="-122"/>
              </a:rPr>
              <a:t>[b-</a:t>
            </a:r>
            <a:r>
              <a:rPr lang="en-GB" sz="1800" dirty="0" err="1">
                <a:effectLst/>
                <a:latin typeface="Times New Roman" panose="02020603050405020304" pitchFamily="18" charset="0"/>
                <a:ea typeface="SimSun" panose="02010600030101010101" pitchFamily="2" charset="-122"/>
              </a:rPr>
              <a:t>Fouque</a:t>
            </a:r>
            <a:r>
              <a:rPr lang="en-GB" sz="1800" dirty="0">
                <a:effectLst/>
                <a:latin typeface="Times New Roman" panose="02020603050405020304" pitchFamily="18" charset="0"/>
                <a:ea typeface="SimSun" panose="02010600030101010101" pitchFamily="2" charset="-122"/>
              </a:rPr>
              <a:t>] 	</a:t>
            </a:r>
            <a:r>
              <a:rPr lang="en-GB" sz="1800" dirty="0" err="1">
                <a:effectLst/>
                <a:latin typeface="Times New Roman" panose="02020603050405020304" pitchFamily="18" charset="0"/>
                <a:ea typeface="SimSun" panose="02010600030101010101" pitchFamily="2" charset="-122"/>
              </a:rPr>
              <a:t>Fouque</a:t>
            </a:r>
            <a:r>
              <a:rPr lang="en-GB" sz="1800" dirty="0">
                <a:effectLst/>
                <a:latin typeface="Times New Roman" panose="02020603050405020304" pitchFamily="18" charset="0"/>
                <a:ea typeface="SimSun" panose="02010600030101010101" pitchFamily="2" charset="-122"/>
              </a:rPr>
              <a:t>, P., </a:t>
            </a:r>
            <a:r>
              <a:rPr lang="en-GB" sz="1800" dirty="0" err="1">
                <a:effectLst/>
                <a:latin typeface="Times New Roman" panose="02020603050405020304" pitchFamily="18" charset="0"/>
                <a:ea typeface="SimSun" panose="02010600030101010101" pitchFamily="2" charset="-122"/>
              </a:rPr>
              <a:t>Onete</a:t>
            </a:r>
            <a:r>
              <a:rPr lang="en-GB" sz="1800" dirty="0">
                <a:effectLst/>
                <a:latin typeface="Times New Roman" panose="02020603050405020304" pitchFamily="18" charset="0"/>
                <a:ea typeface="SimSun" panose="02010600030101010101" pitchFamily="2" charset="-122"/>
              </a:rPr>
              <a:t>, C., Richard, B. (2016). Achieving Better Privacy for the 3GPP AKA Protocol. </a:t>
            </a:r>
            <a:r>
              <a:rPr lang="en-GB" sz="1800" i="1" dirty="0">
                <a:effectLst/>
                <a:latin typeface="Times New Roman" panose="02020603050405020304" pitchFamily="18" charset="0"/>
                <a:ea typeface="SimSun" panose="02010600030101010101" pitchFamily="2" charset="-122"/>
              </a:rPr>
              <a:t>Proceedings on Privacy Enhancing Technologies, 2016</a:t>
            </a:r>
            <a:r>
              <a:rPr lang="en-GB" sz="1800" dirty="0">
                <a:effectLst/>
                <a:latin typeface="Times New Roman" panose="02020603050405020304" pitchFamily="18" charset="0"/>
                <a:ea typeface="SimSun" panose="02010600030101010101" pitchFamily="2" charset="-122"/>
              </a:rPr>
              <a:t>, 255 - 275.</a:t>
            </a:r>
            <a:endParaRPr lang="en-US" sz="1800" dirty="0">
              <a:effectLst/>
              <a:latin typeface="Times New Roman" panose="02020603050405020304" pitchFamily="18" charset="0"/>
              <a:ea typeface="SimSun" panose="02010600030101010101" pitchFamily="2" charset="-122"/>
            </a:endParaRPr>
          </a:p>
          <a:p>
            <a:pPr marL="0" marR="0" indent="0" algn="just">
              <a:lnSpc>
                <a:spcPct val="150000"/>
              </a:lnSpc>
              <a:spcBef>
                <a:spcPts val="0"/>
              </a:spcBef>
              <a:spcAft>
                <a:spcPts val="0"/>
              </a:spcAft>
              <a:buNone/>
            </a:pPr>
            <a:r>
              <a:rPr lang="en-GB" sz="1800" dirty="0">
                <a:effectLst/>
                <a:latin typeface="Times New Roman" panose="02020603050405020304" pitchFamily="18" charset="0"/>
                <a:ea typeface="SimSun" panose="02010600030101010101" pitchFamily="2" charset="-122"/>
              </a:rPr>
              <a:t>[</a:t>
            </a:r>
            <a:r>
              <a:rPr lang="en-US" sz="1800" dirty="0">
                <a:effectLst/>
                <a:latin typeface="Times New Roman" panose="02020603050405020304" pitchFamily="18" charset="0"/>
                <a:ea typeface="SimSun" panose="02010600030101010101" pitchFamily="2" charset="-122"/>
              </a:rPr>
              <a:t>b-</a:t>
            </a:r>
            <a:r>
              <a:rPr lang="en-GB" sz="1800" dirty="0">
                <a:effectLst/>
                <a:latin typeface="Times New Roman" panose="02020603050405020304" pitchFamily="18" charset="0"/>
                <a:ea typeface="SimSun" panose="02010600030101010101" pitchFamily="2" charset="-122"/>
              </a:rPr>
              <a:t>Khan] 	Khan, H., Martin, K.M. (2020). A Survey of Subscription Privacy on the 5G Radio Interface - The Past, Present and Future. </a:t>
            </a:r>
            <a:r>
              <a:rPr lang="en-GB" sz="1800" i="1" dirty="0">
                <a:effectLst/>
                <a:latin typeface="Times New Roman" panose="02020603050405020304" pitchFamily="18" charset="0"/>
                <a:ea typeface="SimSun" panose="02010600030101010101" pitchFamily="2" charset="-122"/>
              </a:rPr>
              <a:t>J. Inf. </a:t>
            </a:r>
            <a:r>
              <a:rPr lang="en-GB" sz="1800" i="1" dirty="0" err="1">
                <a:effectLst/>
                <a:latin typeface="Times New Roman" panose="02020603050405020304" pitchFamily="18" charset="0"/>
                <a:ea typeface="SimSun" panose="02010600030101010101" pitchFamily="2" charset="-122"/>
              </a:rPr>
              <a:t>Secur</a:t>
            </a:r>
            <a:r>
              <a:rPr lang="en-GB" sz="1800" i="1" dirty="0">
                <a:effectLst/>
                <a:latin typeface="Times New Roman" panose="02020603050405020304" pitchFamily="18" charset="0"/>
                <a:ea typeface="SimSun" panose="02010600030101010101" pitchFamily="2" charset="-122"/>
              </a:rPr>
              <a:t>. Appl., 53</a:t>
            </a:r>
            <a:r>
              <a:rPr lang="en-GB" sz="1800" dirty="0">
                <a:effectLst/>
                <a:latin typeface="Times New Roman" panose="02020603050405020304" pitchFamily="18" charset="0"/>
                <a:ea typeface="SimSun" panose="02010600030101010101" pitchFamily="2" charset="-122"/>
              </a:rPr>
              <a:t>, 102537.</a:t>
            </a:r>
            <a:endParaRPr lang="en-US" sz="1800" dirty="0">
              <a:effectLst/>
              <a:latin typeface="Times New Roman" panose="02020603050405020304" pitchFamily="18" charset="0"/>
              <a:ea typeface="SimSun" panose="02010600030101010101" pitchFamily="2" charset="-122"/>
            </a:endParaRPr>
          </a:p>
          <a:p>
            <a:pPr marL="0" marR="0" indent="0" algn="just">
              <a:lnSpc>
                <a:spcPct val="150000"/>
              </a:lnSpc>
              <a:spcBef>
                <a:spcPts val="0"/>
              </a:spcBef>
              <a:spcAft>
                <a:spcPts val="0"/>
              </a:spcAft>
              <a:buNone/>
            </a:pPr>
            <a:r>
              <a:rPr lang="en-GB" sz="1800" dirty="0">
                <a:effectLst/>
                <a:latin typeface="Times New Roman" panose="02020603050405020304" pitchFamily="18" charset="0"/>
                <a:ea typeface="SimSun" panose="02010600030101010101" pitchFamily="2" charset="-122"/>
              </a:rPr>
              <a:t>[b-</a:t>
            </a:r>
            <a:r>
              <a:rPr lang="en-US" sz="1800" dirty="0">
                <a:effectLst/>
                <a:latin typeface="Times New Roman" panose="02020603050405020304" pitchFamily="18" charset="0"/>
                <a:ea typeface="SimSun" panose="02010600030101010101" pitchFamily="2" charset="-122"/>
              </a:rPr>
              <a:t>Krawczyk</a:t>
            </a:r>
            <a:r>
              <a:rPr lang="en-GB" sz="1800" dirty="0">
                <a:effectLst/>
                <a:latin typeface="Times New Roman" panose="02020603050405020304" pitchFamily="18" charset="0"/>
                <a:ea typeface="SimSun" panose="02010600030101010101" pitchFamily="2" charset="-122"/>
              </a:rPr>
              <a:t>] 	Krawczyk, H. (2003). SIGMA: The '</a:t>
            </a:r>
            <a:r>
              <a:rPr lang="en-GB" sz="1800" dirty="0" err="1">
                <a:effectLst/>
                <a:latin typeface="Times New Roman" panose="02020603050405020304" pitchFamily="18" charset="0"/>
                <a:ea typeface="SimSun" panose="02010600030101010101" pitchFamily="2" charset="-122"/>
              </a:rPr>
              <a:t>SIGn</a:t>
            </a:r>
            <a:r>
              <a:rPr lang="en-GB" sz="1800" dirty="0">
                <a:effectLst/>
                <a:latin typeface="Times New Roman" panose="02020603050405020304" pitchFamily="18" charset="0"/>
                <a:ea typeface="SimSun" panose="02010600030101010101" pitchFamily="2" charset="-122"/>
              </a:rPr>
              <a:t>-and-</a:t>
            </a:r>
            <a:r>
              <a:rPr lang="en-GB" sz="1800" dirty="0" err="1">
                <a:effectLst/>
                <a:latin typeface="Times New Roman" panose="02020603050405020304" pitchFamily="18" charset="0"/>
                <a:ea typeface="SimSun" panose="02010600030101010101" pitchFamily="2" charset="-122"/>
              </a:rPr>
              <a:t>MAc</a:t>
            </a:r>
            <a:r>
              <a:rPr lang="en-GB" sz="1800" dirty="0">
                <a:effectLst/>
                <a:latin typeface="Times New Roman" panose="02020603050405020304" pitchFamily="18" charset="0"/>
                <a:ea typeface="SimSun" panose="02010600030101010101" pitchFamily="2" charset="-122"/>
              </a:rPr>
              <a:t>' Approach to Authenticated Diffie-Hellman and Its Use in the IKE-Protocols. </a:t>
            </a:r>
            <a:r>
              <a:rPr lang="en-GB" sz="1800" i="1" dirty="0">
                <a:effectLst/>
                <a:latin typeface="Times New Roman" panose="02020603050405020304" pitchFamily="18" charset="0"/>
                <a:ea typeface="SimSun" panose="02010600030101010101" pitchFamily="2" charset="-122"/>
              </a:rPr>
              <a:t>Annual International Cryptology Conference</a:t>
            </a:r>
            <a:r>
              <a:rPr lang="en-GB" sz="1800" dirty="0">
                <a:effectLst/>
                <a:latin typeface="Times New Roman" panose="02020603050405020304" pitchFamily="18" charset="0"/>
                <a:ea typeface="SimSun" panose="02010600030101010101" pitchFamily="2" charset="-122"/>
              </a:rPr>
              <a:t>.</a:t>
            </a:r>
            <a:endParaRPr lang="en-US" sz="1800" dirty="0">
              <a:effectLst/>
              <a:latin typeface="Times New Roman" panose="02020603050405020304" pitchFamily="18" charset="0"/>
              <a:ea typeface="SimSun" panose="02010600030101010101" pitchFamily="2" charset="-122"/>
            </a:endParaRPr>
          </a:p>
          <a:p>
            <a:pPr marL="0" indent="0">
              <a:buNone/>
            </a:pPr>
            <a:endParaRPr lang="en-US" dirty="0"/>
          </a:p>
        </p:txBody>
      </p:sp>
    </p:spTree>
    <p:extLst>
      <p:ext uri="{BB962C8B-B14F-4D97-AF65-F5344CB8AC3E}">
        <p14:creationId xmlns:p14="http://schemas.microsoft.com/office/powerpoint/2010/main" val="21826223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BF56A-7105-B2A6-48EE-FEC77655A8E4}"/>
              </a:ext>
            </a:extLst>
          </p:cNvPr>
          <p:cNvSpPr>
            <a:spLocks noGrp="1"/>
          </p:cNvSpPr>
          <p:nvPr>
            <p:ph type="title"/>
          </p:nvPr>
        </p:nvSpPr>
        <p:spPr/>
        <p:txBody>
          <a:bodyPr/>
          <a:lstStyle/>
          <a:p>
            <a:r>
              <a:rPr lang="en-US" dirty="0"/>
              <a:t>Additional References</a:t>
            </a:r>
          </a:p>
        </p:txBody>
      </p:sp>
      <p:sp>
        <p:nvSpPr>
          <p:cNvPr id="3" name="Content Placeholder 2">
            <a:extLst>
              <a:ext uri="{FF2B5EF4-FFF2-40B4-BE49-F238E27FC236}">
                <a16:creationId xmlns:a16="http://schemas.microsoft.com/office/drawing/2014/main" id="{04FD5432-7C3E-B852-C3CF-F0C0A02DAD40}"/>
              </a:ext>
            </a:extLst>
          </p:cNvPr>
          <p:cNvSpPr>
            <a:spLocks noGrp="1"/>
          </p:cNvSpPr>
          <p:nvPr>
            <p:ph idx="1"/>
          </p:nvPr>
        </p:nvSpPr>
        <p:spPr/>
        <p:txBody>
          <a:bodyPr>
            <a:normAutofit fontScale="47500" lnSpcReduction="20000"/>
          </a:bodyPr>
          <a:lstStyle/>
          <a:p>
            <a:pPr marL="0" indent="0">
              <a:buNone/>
            </a:pPr>
            <a:r>
              <a:rPr lang="en-US" dirty="0"/>
              <a:t>Other references highlight similar concerns with AKA protocols</a:t>
            </a:r>
          </a:p>
          <a:p>
            <a:pPr marL="0" marR="0" algn="ctr">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107000"/>
              </a:lnSpc>
              <a:spcBef>
                <a:spcPts val="0"/>
              </a:spcBef>
              <a:spcAft>
                <a:spcPts val="0"/>
              </a:spcAft>
              <a:buNone/>
            </a:pPr>
            <a:r>
              <a:rPr lang="en-US" sz="1800" b="1" u="sng" dirty="0">
                <a:solidFill>
                  <a:srgbClr val="0000FF"/>
                </a:solidFill>
                <a:effectLst/>
                <a:latin typeface="Calibri" panose="020F0502020204030204" pitchFamily="34" charset="0"/>
                <a:ea typeface="Calibri" panose="020F0502020204030204" pitchFamily="34" charset="0"/>
                <a:cs typeface="Times New Roman" panose="02020603050405020304" pitchFamily="18" charset="0"/>
                <a:hlinkClick r:id="rId2"/>
              </a:rPr>
              <a:t>“A Vulnerability in 5G Authentication Protocols and its Countermeasure”</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b="1" i="1" dirty="0">
                <a:effectLst/>
                <a:latin typeface="Calibri" panose="020F0502020204030204" pitchFamily="34" charset="0"/>
                <a:ea typeface="Calibri" panose="020F0502020204030204" pitchFamily="34" charset="0"/>
                <a:cs typeface="Times New Roman" panose="02020603050405020304" pitchFamily="18" charset="0"/>
              </a:rPr>
              <a:t>IEICE TRANS. INF. &amp; SYST., VOL.E103–D, NO.8 AUGUST 2020, </a:t>
            </a:r>
            <a:r>
              <a:rPr lang="en-US" sz="1800" b="1" i="1" dirty="0" err="1">
                <a:effectLst/>
                <a:latin typeface="Calibri" panose="020F0502020204030204" pitchFamily="34" charset="0"/>
                <a:ea typeface="Calibri" panose="020F0502020204030204" pitchFamily="34" charset="0"/>
                <a:cs typeface="Times New Roman" panose="02020603050405020304" pitchFamily="18" charset="0"/>
              </a:rPr>
              <a:t>Xinxin</a:t>
            </a:r>
            <a:r>
              <a:rPr lang="en-US" sz="1800" b="1" i="1" dirty="0">
                <a:effectLst/>
                <a:latin typeface="Calibri" panose="020F0502020204030204" pitchFamily="34" charset="0"/>
                <a:ea typeface="Calibri" panose="020F0502020204030204" pitchFamily="34" charset="0"/>
                <a:cs typeface="Times New Roman" panose="02020603050405020304" pitchFamily="18" charset="0"/>
              </a:rPr>
              <a:t> Hu, </a:t>
            </a:r>
            <a:r>
              <a:rPr lang="en-US" sz="1800" b="1" i="1" dirty="0" err="1">
                <a:effectLst/>
                <a:latin typeface="Calibri" panose="020F0502020204030204" pitchFamily="34" charset="0"/>
                <a:ea typeface="Calibri" panose="020F0502020204030204" pitchFamily="34" charset="0"/>
                <a:cs typeface="Times New Roman" panose="02020603050405020304" pitchFamily="18" charset="0"/>
              </a:rPr>
              <a:t>Caixia</a:t>
            </a:r>
            <a:r>
              <a:rPr lang="en-US" sz="1800" b="1" i="1" dirty="0">
                <a:effectLst/>
                <a:latin typeface="Calibri" panose="020F0502020204030204" pitchFamily="34" charset="0"/>
                <a:ea typeface="Calibri" panose="020F0502020204030204" pitchFamily="34" charset="0"/>
                <a:cs typeface="Times New Roman" panose="02020603050405020304" pitchFamily="18" charset="0"/>
              </a:rPr>
              <a:t> Liu, </a:t>
            </a:r>
            <a:r>
              <a:rPr lang="en-US" sz="1800" b="1" i="1" dirty="0" err="1">
                <a:effectLst/>
                <a:latin typeface="Calibri" panose="020F0502020204030204" pitchFamily="34" charset="0"/>
                <a:ea typeface="Calibri" panose="020F0502020204030204" pitchFamily="34" charset="0"/>
                <a:cs typeface="Times New Roman" panose="02020603050405020304" pitchFamily="18" charset="0"/>
              </a:rPr>
              <a:t>Shuxin</a:t>
            </a:r>
            <a:r>
              <a:rPr lang="en-US" sz="1800" b="1" i="1" dirty="0">
                <a:effectLst/>
                <a:latin typeface="Calibri" panose="020F0502020204030204" pitchFamily="34" charset="0"/>
                <a:ea typeface="Calibri" panose="020F0502020204030204" pitchFamily="34" charset="0"/>
                <a:cs typeface="Times New Roman" panose="02020603050405020304" pitchFamily="18" charset="0"/>
              </a:rPr>
              <a:t> Liu, </a:t>
            </a:r>
            <a:r>
              <a:rPr lang="en-US" sz="1800" b="1" i="1" dirty="0" err="1">
                <a:effectLst/>
                <a:latin typeface="Calibri" panose="020F0502020204030204" pitchFamily="34" charset="0"/>
                <a:ea typeface="Calibri" panose="020F0502020204030204" pitchFamily="34" charset="0"/>
                <a:cs typeface="Times New Roman" panose="02020603050405020304" pitchFamily="18" charset="0"/>
              </a:rPr>
              <a:t>Jinsong</a:t>
            </a:r>
            <a:r>
              <a:rPr lang="en-US" sz="1800" b="1" i="1" dirty="0">
                <a:effectLst/>
                <a:latin typeface="Calibri" panose="020F0502020204030204" pitchFamily="34" charset="0"/>
                <a:ea typeface="Calibri" panose="020F0502020204030204" pitchFamily="34" charset="0"/>
                <a:cs typeface="Times New Roman" panose="02020603050405020304" pitchFamily="18" charset="0"/>
              </a:rPr>
              <a:t> Li, </a:t>
            </a:r>
            <a:r>
              <a:rPr lang="en-US" sz="1800" b="1" i="1" dirty="0" err="1">
                <a:effectLst/>
                <a:latin typeface="Calibri" panose="020F0502020204030204" pitchFamily="34" charset="0"/>
                <a:ea typeface="Calibri" panose="020F0502020204030204" pitchFamily="34" charset="0"/>
                <a:cs typeface="Times New Roman" panose="02020603050405020304" pitchFamily="18" charset="0"/>
              </a:rPr>
              <a:t>Xiaotao</a:t>
            </a:r>
            <a:r>
              <a:rPr lang="en-US" sz="1800" b="1" i="1" dirty="0">
                <a:effectLst/>
                <a:latin typeface="Calibri" panose="020F0502020204030204" pitchFamily="34" charset="0"/>
                <a:ea typeface="Calibri" panose="020F0502020204030204" pitchFamily="34" charset="0"/>
                <a:cs typeface="Times New Roman" panose="02020603050405020304" pitchFamily="18" charset="0"/>
              </a:rPr>
              <a:t> Cheng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Proposes a fix leveraging the existing 5G PKI mechanism and encrypts “redesigned” error messages with the public key of the HN.  </a:t>
            </a:r>
          </a:p>
          <a:p>
            <a:pPr marL="0" marR="0" lvl="0" indent="0">
              <a:lnSpc>
                <a:spcPct val="107000"/>
              </a:lnSpc>
              <a:spcBef>
                <a:spcPts val="0"/>
              </a:spcBef>
              <a:spcAft>
                <a:spcPts val="0"/>
              </a:spcAft>
              <a:buNone/>
            </a:pPr>
            <a:endParaRPr lang="en-US" sz="1800" b="1" u="sng" dirty="0">
              <a:solidFill>
                <a:srgbClr val="0000FF"/>
              </a:solidFill>
              <a:effectLst/>
              <a:latin typeface="Calibri" panose="020F0502020204030204" pitchFamily="34" charset="0"/>
              <a:ea typeface="Calibri" panose="020F0502020204030204" pitchFamily="34" charset="0"/>
              <a:cs typeface="Times New Roman" panose="02020603050405020304" pitchFamily="18" charset="0"/>
              <a:hlinkClick r:id="rId3"/>
            </a:endParaRPr>
          </a:p>
          <a:p>
            <a:pPr marL="0" marR="0" lvl="0" indent="0">
              <a:lnSpc>
                <a:spcPct val="107000"/>
              </a:lnSpc>
              <a:spcBef>
                <a:spcPts val="0"/>
              </a:spcBef>
              <a:spcAft>
                <a:spcPts val="0"/>
              </a:spcAft>
              <a:buNone/>
            </a:pPr>
            <a:r>
              <a:rPr lang="en-US" sz="1800" b="1" u="sng" dirty="0">
                <a:solidFill>
                  <a:srgbClr val="0000FF"/>
                </a:solidFill>
                <a:effectLst/>
                <a:latin typeface="Calibri" panose="020F0502020204030204" pitchFamily="34" charset="0"/>
                <a:ea typeface="Calibri" panose="020F0502020204030204" pitchFamily="34" charset="0"/>
                <a:cs typeface="Times New Roman" panose="02020603050405020304" pitchFamily="18" charset="0"/>
                <a:hlinkClick r:id="rId3"/>
              </a:rPr>
              <a:t>“New Privacy Threat on 3G, 4G and Upcoming AKA Protocol”</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Proceedings on Privacy Enhancing Technologies, 2019, Ravishankar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Borgaon</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Lucca Hirschi,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Shinjo</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Park and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Altal</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Shaik</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Discusses an SQN vulnerability based on performing an XOR with an “Anonymity key”. This is predictable and allows an adversary to calculate the SQN.  This vulnerability reveals more than location of a UE; it allows an attacker to derive usage and activity patterns about the user.   </a:t>
            </a:r>
          </a:p>
          <a:p>
            <a:pPr marL="0" marR="0" indent="0">
              <a:lnSpc>
                <a:spcPct val="107000"/>
              </a:lnSpc>
              <a:spcBef>
                <a:spcPts val="0"/>
              </a:spcBef>
              <a:spcAft>
                <a:spcPts val="0"/>
              </a:spcAft>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proposed fix is to use symmetric encryption to encrypt the SQN.  They key is derived from the UE key and the random in the received authentication challenge. This also fixes the pre-auth error message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linkability</a:t>
            </a:r>
            <a:r>
              <a:rPr lang="en-US" sz="1800" dirty="0">
                <a:effectLst/>
                <a:latin typeface="Calibri" panose="020F0502020204030204" pitchFamily="34" charset="0"/>
                <a:ea typeface="Calibri" panose="020F0502020204030204" pitchFamily="34" charset="0"/>
                <a:cs typeface="Times New Roman" panose="02020603050405020304" pitchFamily="18" charset="0"/>
              </a:rPr>
              <a:t> vulnerability. </a:t>
            </a:r>
          </a:p>
          <a:p>
            <a:pPr marL="0" marR="0" indent="0">
              <a:lnSpc>
                <a:spcPct val="107000"/>
              </a:lnSpc>
              <a:spcBef>
                <a:spcPts val="0"/>
              </a:spcBef>
              <a:spcAft>
                <a:spcPts val="0"/>
              </a:spcAft>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1800" b="1" u="sng" dirty="0">
                <a:solidFill>
                  <a:srgbClr val="0000FF"/>
                </a:solidFill>
                <a:effectLst/>
                <a:latin typeface="Calibri" panose="020F0502020204030204" pitchFamily="34" charset="0"/>
                <a:ea typeface="Calibri" panose="020F0502020204030204" pitchFamily="34" charset="0"/>
                <a:cs typeface="Times New Roman" panose="02020603050405020304" pitchFamily="18" charset="0"/>
                <a:hlinkClick r:id="rId4"/>
              </a:rPr>
              <a:t>“Novel 5G Authentication Protocol to Improve the Resistance Against Active Attacks and Malicious Serving Networks”</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IEEE Access, April 2019, An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Braeken</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Madhusakna</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Liyanage, Pardeep Kumar and John Murphy.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Proposes including random numbers in the initial authentication request of the SN and the corresponding response of the subscriber. A new random is generated at the HN and used for derivation of final authentication parameters.  This eliminates different failure messages regarding SYN failure and reduces the number of required communications phases and protocol steps.  </a:t>
            </a:r>
          </a:p>
          <a:p>
            <a:pPr marL="0" marR="0" indent="0">
              <a:lnSpc>
                <a:spcPct val="107000"/>
              </a:lnSpc>
              <a:spcBef>
                <a:spcPts val="0"/>
              </a:spcBef>
              <a:spcAft>
                <a:spcPts val="0"/>
              </a:spcAft>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Note:  Random can now be used because USIM can perform randomized asymmetric encryption which was not true with 3G and 4G.  Removing the SQNs stops desynchronization attacks (affect availability) between user and HN by sending authentication requests to user or HN.  </a:t>
            </a:r>
          </a:p>
          <a:p>
            <a:pPr marL="0" marR="0" indent="0">
              <a:lnSpc>
                <a:spcPct val="107000"/>
              </a:lnSpc>
              <a:spcBef>
                <a:spcPts val="0"/>
              </a:spcBef>
              <a:spcAft>
                <a:spcPts val="0"/>
              </a:spcAft>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1800" b="1" u="sng" dirty="0">
                <a:solidFill>
                  <a:srgbClr val="0000FF"/>
                </a:solidFill>
                <a:effectLst/>
                <a:latin typeface="Calibri" panose="020F0502020204030204" pitchFamily="34" charset="0"/>
                <a:ea typeface="Calibri" panose="020F0502020204030204" pitchFamily="34" charset="0"/>
                <a:cs typeface="Times New Roman" panose="02020603050405020304" pitchFamily="18" charset="0"/>
                <a:hlinkClick r:id="rId5"/>
              </a:rPr>
              <a:t>“5G IPAKA, An Improved Primary Authentication and Key Agreement Protocol for 5G Networks”</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March 2022,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Yuelei</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Xiao, Yang Wu</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Proposes the following:</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a:solidFill>
                  <a:srgbClr val="333333"/>
                </a:solidFill>
                <a:effectLst/>
                <a:latin typeface="Calibri" panose="020F0502020204030204" pitchFamily="34" charset="0"/>
                <a:ea typeface="Calibri" panose="020F0502020204030204" pitchFamily="34" charset="0"/>
                <a:cs typeface="Times New Roman" panose="02020603050405020304" pitchFamily="18" charset="0"/>
              </a:rPr>
              <a:t>the pre-shared key between the user equipment (UE) and the home network (HN) is replaced with a key derived from that pre-shared key; add a challenge-–response mechanism for the serving network (SN); mutual authentication and key confirmation occurs between the UE and the SN; and the message authentication code (MAC) failure procedure is replaced with a timeout mechanism on the HN.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en-US" sz="1800" dirty="0">
                <a:solidFill>
                  <a:srgbClr val="333333"/>
                </a:solidFill>
                <a:effectLst/>
                <a:latin typeface="Calibri" panose="020F0502020204030204" pitchFamily="34"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107000"/>
              </a:lnSpc>
              <a:spcBef>
                <a:spcPts val="0"/>
              </a:spcBef>
              <a:spcAft>
                <a:spcPts val="0"/>
              </a:spcAft>
              <a:buNone/>
            </a:pPr>
            <a:r>
              <a:rPr lang="en-US" sz="1800" b="1" u="sng" dirty="0">
                <a:solidFill>
                  <a:srgbClr val="0000FF"/>
                </a:solidFill>
                <a:effectLst/>
                <a:latin typeface="Calibri" panose="020F0502020204030204" pitchFamily="34" charset="0"/>
                <a:ea typeface="Calibri" panose="020F0502020204030204" pitchFamily="34" charset="0"/>
                <a:cs typeface="Times New Roman" panose="02020603050405020304" pitchFamily="18" charset="0"/>
                <a:hlinkClick r:id="rId6"/>
              </a:rPr>
              <a:t>“Toward a Secure Access to 5G Networks”</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2018 17h IEEE International Conference on Trust, Security and Privacy in Computing and Communication, 12</a:t>
            </a:r>
            <a:r>
              <a:rPr lang="en-US" sz="1800" b="1" baseline="30000" dirty="0">
                <a:effectLst/>
                <a:latin typeface="Calibri" panose="020F0502020204030204" pitchFamily="34" charset="0"/>
                <a:ea typeface="Calibri" panose="020F0502020204030204" pitchFamily="34" charset="0"/>
                <a:cs typeface="Times New Roman" panose="02020603050405020304" pitchFamily="18" charset="0"/>
              </a:rPr>
              <a:t>th</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IEEE International Conference on Big Data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Scienc</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and Engineering,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Fuwen</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Liu,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Proposes using a DH Key exchange with digital signature: DH public key of serving network (SN) is signed by long term private key of home network (HN); UE then verifies the SN DH digital signature by using the pre-configured long term public key of the home network (HN) to provide authenticity of the SN DH public key. </a:t>
            </a:r>
          </a:p>
          <a:p>
            <a:pPr marL="0" marR="0" indent="0">
              <a:lnSpc>
                <a:spcPct val="107000"/>
              </a:lnSpc>
              <a:spcBef>
                <a:spcPts val="0"/>
              </a:spcBef>
              <a:spcAft>
                <a:spcPts val="0"/>
              </a:spcAft>
              <a:buNone/>
            </a:pP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107000"/>
              </a:lnSpc>
              <a:spcBef>
                <a:spcPts val="0"/>
              </a:spcBef>
              <a:spcAft>
                <a:spcPts val="0"/>
              </a:spcAft>
              <a:buNone/>
            </a:pPr>
            <a:r>
              <a:rPr lang="en-US" sz="1800" b="1"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hlinkClick r:id="rId7"/>
              </a:rPr>
              <a:t>“The 5G-AKA Authentication Protocol Privacy”</a:t>
            </a:r>
            <a:r>
              <a:rPr lang="en-US" sz="18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 </a:t>
            </a:r>
            <a:r>
              <a:rPr lang="en-US" sz="1800" b="1" dirty="0" err="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Koutsos</a:t>
            </a:r>
            <a:r>
              <a:rPr lang="en-US" sz="18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(2018).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Their thesis is that it’s not possible to achieve functionality, authentication and un-</a:t>
            </a:r>
            <a:r>
              <a:rPr lang="en-US"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linkability</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the same time when using a sequence number-based protocol with no random number generation capabilities in the UE side.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Proposes the UE encrypts both Sync and MAC error messages with the public key of the HN making them indistinguishable to the adversary.</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41007452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06275E-1B5F-EA13-C60B-CCB949051C18}"/>
              </a:ext>
            </a:extLst>
          </p:cNvPr>
          <p:cNvSpPr>
            <a:spLocks noGrp="1"/>
          </p:cNvSpPr>
          <p:nvPr>
            <p:ph type="title"/>
          </p:nvPr>
        </p:nvSpPr>
        <p:spPr/>
        <p:txBody>
          <a:bodyPr/>
          <a:lstStyle/>
          <a:p>
            <a:r>
              <a:rPr lang="en-US" dirty="0"/>
              <a:t>Overview</a:t>
            </a:r>
          </a:p>
        </p:txBody>
      </p:sp>
      <p:sp>
        <p:nvSpPr>
          <p:cNvPr id="3" name="Content Placeholder 2">
            <a:extLst>
              <a:ext uri="{FF2B5EF4-FFF2-40B4-BE49-F238E27FC236}">
                <a16:creationId xmlns:a16="http://schemas.microsoft.com/office/drawing/2014/main" id="{DE5527E5-737F-E4A6-9A19-DCB8E61B4A48}"/>
              </a:ext>
            </a:extLst>
          </p:cNvPr>
          <p:cNvSpPr>
            <a:spLocks noGrp="1"/>
          </p:cNvSpPr>
          <p:nvPr>
            <p:ph idx="1"/>
          </p:nvPr>
        </p:nvSpPr>
        <p:spPr/>
        <p:txBody>
          <a:bodyPr/>
          <a:lstStyle/>
          <a:p>
            <a:r>
              <a:rPr lang="en-US" dirty="0"/>
              <a:t>Review of LS from ITU-T Study Group 17 and previous reply LS</a:t>
            </a:r>
          </a:p>
          <a:p>
            <a:r>
              <a:rPr lang="en-US" dirty="0"/>
              <a:t>Discuss next step</a:t>
            </a:r>
          </a:p>
        </p:txBody>
      </p:sp>
    </p:spTree>
    <p:extLst>
      <p:ext uri="{BB962C8B-B14F-4D97-AF65-F5344CB8AC3E}">
        <p14:creationId xmlns:p14="http://schemas.microsoft.com/office/powerpoint/2010/main" val="1216189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2B06E6-DE36-BE38-8F4D-473A0A5193DC}"/>
              </a:ext>
            </a:extLst>
          </p:cNvPr>
          <p:cNvSpPr>
            <a:spLocks noGrp="1"/>
          </p:cNvSpPr>
          <p:nvPr>
            <p:ph type="title"/>
          </p:nvPr>
        </p:nvSpPr>
        <p:spPr/>
        <p:txBody>
          <a:bodyPr/>
          <a:lstStyle/>
          <a:p>
            <a:r>
              <a:rPr lang="en-US" dirty="0"/>
              <a:t>LS from ITU at SA3#113 (</a:t>
            </a:r>
            <a:r>
              <a:rPr lang="en-US" sz="4400" dirty="0"/>
              <a:t>S3-234497)</a:t>
            </a:r>
            <a:endParaRPr lang="en-US" dirty="0"/>
          </a:p>
        </p:txBody>
      </p:sp>
      <p:sp>
        <p:nvSpPr>
          <p:cNvPr id="3" name="Content Placeholder 2">
            <a:extLst>
              <a:ext uri="{FF2B5EF4-FFF2-40B4-BE49-F238E27FC236}">
                <a16:creationId xmlns:a16="http://schemas.microsoft.com/office/drawing/2014/main" id="{9E38DAAA-CD25-7AE0-A88F-32D45C0B67F1}"/>
              </a:ext>
            </a:extLst>
          </p:cNvPr>
          <p:cNvSpPr>
            <a:spLocks noGrp="1"/>
          </p:cNvSpPr>
          <p:nvPr>
            <p:ph idx="1"/>
          </p:nvPr>
        </p:nvSpPr>
        <p:spPr/>
        <p:txBody>
          <a:bodyPr>
            <a:normAutofit/>
          </a:bodyPr>
          <a:lstStyle/>
          <a:p>
            <a:r>
              <a:rPr lang="en-US" dirty="0"/>
              <a:t>LS on the proposal for a new work item: Guidelines for increasing security of the AKA protocols in IMT-2020 and beyond. </a:t>
            </a:r>
          </a:p>
          <a:p>
            <a:r>
              <a:rPr lang="en-US" dirty="0"/>
              <a:t>For information, discussion</a:t>
            </a:r>
          </a:p>
          <a:p>
            <a:pPr marL="0" indent="0" algn="just" rtl="0" fontAlgn="base">
              <a:buNone/>
            </a:pPr>
            <a:r>
              <a:rPr lang="en-GB" sz="1800" dirty="0">
                <a:effectLst/>
                <a:latin typeface="Times New Roman" panose="02020603050405020304" pitchFamily="18" charset="0"/>
                <a:ea typeface="SimSun" panose="02010600030101010101" pitchFamily="2" charset="-122"/>
              </a:rPr>
              <a:t>This liaison statement requests 3GPP SA3 to provide comments about a new work item proposal on </a:t>
            </a:r>
            <a:r>
              <a:rPr lang="en-US" sz="1800" dirty="0">
                <a:effectLst/>
                <a:latin typeface="Times New Roman" panose="02020603050405020304" pitchFamily="18" charset="0"/>
                <a:ea typeface="SimSun" panose="02010600030101010101" pitchFamily="2" charset="-122"/>
              </a:rPr>
              <a:t>“</a:t>
            </a:r>
            <a:r>
              <a:rPr lang="en-GB" sz="1800" dirty="0">
                <a:effectLst/>
                <a:latin typeface="Times New Roman" panose="02020603050405020304" pitchFamily="18" charset="0"/>
                <a:ea typeface="SimSun" panose="02010600030101010101" pitchFamily="2" charset="-122"/>
              </a:rPr>
              <a:t>Guidelines for increasing security of the AKA protocols in IMT-2020 and beyond</a:t>
            </a:r>
            <a:r>
              <a:rPr lang="en-US" sz="1800" dirty="0">
                <a:effectLst/>
                <a:latin typeface="Times New Roman" panose="02020603050405020304" pitchFamily="18" charset="0"/>
                <a:ea typeface="SimSun" panose="02010600030101010101" pitchFamily="2" charset="-122"/>
              </a:rPr>
              <a:t>” </a:t>
            </a:r>
            <a:r>
              <a:rPr lang="en-GB" sz="1800" dirty="0">
                <a:effectLst/>
                <a:latin typeface="Times New Roman" panose="02020603050405020304" pitchFamily="18" charset="0"/>
                <a:ea typeface="SimSun" panose="02010600030101010101" pitchFamily="2" charset="-122"/>
              </a:rPr>
              <a:t>in ITU-T Study Group 17.</a:t>
            </a:r>
            <a:endParaRPr lang="en-US" sz="1800" b="0" i="0" dirty="0">
              <a:solidFill>
                <a:srgbClr val="000000"/>
              </a:solidFill>
              <a:effectLst/>
              <a:latin typeface="Times New Roman" panose="02020603050405020304" pitchFamily="18" charset="0"/>
            </a:endParaRPr>
          </a:p>
          <a:p>
            <a:pPr marL="0" indent="0" algn="just" rtl="0" fontAlgn="base">
              <a:buNone/>
            </a:pPr>
            <a:r>
              <a:rPr lang="en-US" sz="1800" b="0" i="0" dirty="0">
                <a:solidFill>
                  <a:srgbClr val="000000"/>
                </a:solidFill>
                <a:effectLst/>
                <a:latin typeface="Times New Roman" panose="02020603050405020304" pitchFamily="18" charset="0"/>
              </a:rPr>
              <a:t>ITU-T Study Group 17 in Q2/17 which studies security threats and challenges introduced by the emerging network technologies received a new work item proposal on “Guidelines for increasing security of the AKA protocols in IMT-2020 and beyond”. </a:t>
            </a:r>
            <a:endParaRPr lang="en-US" b="0" i="0" dirty="0">
              <a:solidFill>
                <a:srgbClr val="000000"/>
              </a:solidFill>
              <a:effectLst/>
              <a:latin typeface="Segoe UI" panose="020B0502040204020203" pitchFamily="34" charset="0"/>
            </a:endParaRPr>
          </a:p>
          <a:p>
            <a:pPr marL="0" indent="0" algn="just" rtl="0" fontAlgn="base">
              <a:buNone/>
            </a:pPr>
            <a:r>
              <a:rPr lang="en-US" sz="1800" b="0" i="0" dirty="0">
                <a:solidFill>
                  <a:srgbClr val="000000"/>
                </a:solidFill>
                <a:effectLst/>
                <a:latin typeface="Times New Roman" panose="02020603050405020304" pitchFamily="18" charset="0"/>
              </a:rPr>
              <a:t>Since AKA-protocols were developed by 3GPP (ref.: 3GPP TS 33.501, 3GPP TR 33.846), SG17 kindly requests 3GPP SA3 to provide comments about this proposal which will be taken into account when considering the establishment of this new work item in SG17 at its next meeting.</a:t>
            </a:r>
            <a:endParaRPr lang="en-US" b="0" i="0" dirty="0">
              <a:solidFill>
                <a:srgbClr val="000000"/>
              </a:solidFill>
              <a:effectLst/>
              <a:latin typeface="Segoe UI" panose="020B0502040204020203" pitchFamily="34" charset="0"/>
            </a:endParaRPr>
          </a:p>
          <a:p>
            <a:pPr lvl="1"/>
            <a:endParaRPr lang="en-US" dirty="0"/>
          </a:p>
          <a:p>
            <a:pPr lvl="1"/>
            <a:endParaRPr lang="en-US" dirty="0"/>
          </a:p>
          <a:p>
            <a:endParaRPr lang="en-US" dirty="0"/>
          </a:p>
        </p:txBody>
      </p:sp>
    </p:spTree>
    <p:extLst>
      <p:ext uri="{BB962C8B-B14F-4D97-AF65-F5344CB8AC3E}">
        <p14:creationId xmlns:p14="http://schemas.microsoft.com/office/powerpoint/2010/main" val="41602094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6969A1-B8FE-33EB-37C9-DA28AE847E90}"/>
              </a:ext>
            </a:extLst>
          </p:cNvPr>
          <p:cNvSpPr>
            <a:spLocks noGrp="1"/>
          </p:cNvSpPr>
          <p:nvPr>
            <p:ph type="title"/>
          </p:nvPr>
        </p:nvSpPr>
        <p:spPr/>
        <p:txBody>
          <a:bodyPr/>
          <a:lstStyle/>
          <a:p>
            <a:r>
              <a:rPr lang="en-US" dirty="0"/>
              <a:t>Summary of Proposal </a:t>
            </a:r>
            <a:r>
              <a:rPr lang="en-US" sz="4400" dirty="0"/>
              <a:t>(from S3-234497)</a:t>
            </a:r>
            <a:endParaRPr lang="en-US" dirty="0"/>
          </a:p>
        </p:txBody>
      </p:sp>
      <p:sp>
        <p:nvSpPr>
          <p:cNvPr id="3" name="Content Placeholder 2">
            <a:extLst>
              <a:ext uri="{FF2B5EF4-FFF2-40B4-BE49-F238E27FC236}">
                <a16:creationId xmlns:a16="http://schemas.microsoft.com/office/drawing/2014/main" id="{5BED1DB6-F64F-494C-978A-E7640FEBC02E}"/>
              </a:ext>
            </a:extLst>
          </p:cNvPr>
          <p:cNvSpPr>
            <a:spLocks noGrp="1"/>
          </p:cNvSpPr>
          <p:nvPr>
            <p:ph idx="1"/>
          </p:nvPr>
        </p:nvSpPr>
        <p:spPr/>
        <p:txBody>
          <a:bodyPr vert="horz" lIns="91440" tIns="45720" rIns="91440" bIns="45720" rtlCol="0" anchor="t">
            <a:normAutofit/>
          </a:bodyPr>
          <a:lstStyle/>
          <a:p>
            <a:r>
              <a:rPr lang="en-US" sz="1800" b="0" i="0" dirty="0">
                <a:solidFill>
                  <a:srgbClr val="000000"/>
                </a:solidFill>
                <a:effectLst/>
                <a:latin typeface="Times New Roman"/>
                <a:cs typeface="Times New Roman"/>
              </a:rPr>
              <a:t>Draft Recommendation ITU-T X.XXXX identifies threats in 5G-AKA (EAP-AKA’) protocols, which are used in International Mobile Telecommunications-2020 (IMT-2020) systems. This Draft Recommendation briefly reviews known attacks, potential threats and </a:t>
            </a:r>
            <a:r>
              <a:rPr lang="en-US" sz="1800" dirty="0">
                <a:solidFill>
                  <a:srgbClr val="000000"/>
                </a:solidFill>
                <a:effectLst/>
                <a:latin typeface="Times New Roman"/>
                <a:cs typeface="Times New Roman"/>
              </a:rPr>
              <a:t>provides guidelines to mitigate threats </a:t>
            </a:r>
            <a:r>
              <a:rPr lang="en-US" sz="1800" b="0" i="0" dirty="0">
                <a:solidFill>
                  <a:srgbClr val="000000"/>
                </a:solidFill>
                <a:effectLst/>
                <a:latin typeface="Times New Roman"/>
                <a:cs typeface="Times New Roman"/>
              </a:rPr>
              <a:t>in IMT-2020 and beyond.</a:t>
            </a:r>
            <a:endParaRPr lang="en-US" dirty="0"/>
          </a:p>
          <a:p>
            <a:r>
              <a:rPr lang="en-US" sz="1800" dirty="0">
                <a:solidFill>
                  <a:srgbClr val="000000"/>
                </a:solidFill>
                <a:latin typeface="Times New Roman"/>
                <a:cs typeface="Times New Roman"/>
              </a:rPr>
              <a:t>Contents</a:t>
            </a:r>
            <a:endParaRPr lang="en-US" dirty="0">
              <a:solidFill>
                <a:srgbClr val="000000"/>
              </a:solidFill>
              <a:latin typeface="Calibri" panose="020F0502020204030204"/>
              <a:cs typeface="Calibri" panose="020F0502020204030204"/>
            </a:endParaRPr>
          </a:p>
          <a:p>
            <a:pPr marL="514350" indent="-514350">
              <a:buAutoNum type="arabicPeriod"/>
            </a:pPr>
            <a:r>
              <a:rPr lang="en-US" sz="1000" dirty="0">
                <a:solidFill>
                  <a:schemeClr val="bg1">
                    <a:lumMod val="65000"/>
                  </a:schemeClr>
                </a:solidFill>
                <a:latin typeface="Calibri"/>
                <a:cs typeface="Calibri"/>
              </a:rPr>
              <a:t>Scope</a:t>
            </a:r>
            <a:endParaRPr lang="en-US" sz="1000" dirty="0">
              <a:solidFill>
                <a:srgbClr val="000000"/>
              </a:solidFill>
              <a:latin typeface="Calibri"/>
              <a:cs typeface="Calibri"/>
            </a:endParaRPr>
          </a:p>
          <a:p>
            <a:pPr marL="514350" indent="-514350">
              <a:buAutoNum type="arabicPeriod"/>
            </a:pPr>
            <a:r>
              <a:rPr lang="en-US" sz="1000" dirty="0">
                <a:solidFill>
                  <a:schemeClr val="bg1">
                    <a:lumMod val="65000"/>
                  </a:schemeClr>
                </a:solidFill>
                <a:latin typeface="Calibri"/>
                <a:cs typeface="Calibri"/>
              </a:rPr>
              <a:t>References</a:t>
            </a:r>
            <a:endParaRPr lang="en-US" sz="1000" dirty="0">
              <a:solidFill>
                <a:srgbClr val="000000"/>
              </a:solidFill>
              <a:latin typeface="Calibri"/>
              <a:cs typeface="Calibri"/>
            </a:endParaRPr>
          </a:p>
          <a:p>
            <a:pPr marL="514350" indent="-514350">
              <a:buAutoNum type="arabicPeriod"/>
            </a:pPr>
            <a:r>
              <a:rPr lang="en-US" sz="1000" dirty="0">
                <a:solidFill>
                  <a:schemeClr val="bg1">
                    <a:lumMod val="65000"/>
                  </a:schemeClr>
                </a:solidFill>
                <a:latin typeface="Calibri"/>
                <a:cs typeface="Calibri"/>
              </a:rPr>
              <a:t>Definitions</a:t>
            </a:r>
            <a:endParaRPr lang="en-US" sz="1000" dirty="0">
              <a:solidFill>
                <a:srgbClr val="000000"/>
              </a:solidFill>
              <a:latin typeface="Calibri"/>
              <a:cs typeface="Calibri"/>
            </a:endParaRPr>
          </a:p>
          <a:p>
            <a:pPr marL="514350" indent="-514350">
              <a:buAutoNum type="arabicPeriod"/>
            </a:pPr>
            <a:r>
              <a:rPr lang="en-US" sz="1000" dirty="0">
                <a:solidFill>
                  <a:schemeClr val="bg1">
                    <a:lumMod val="65000"/>
                  </a:schemeClr>
                </a:solidFill>
                <a:latin typeface="Calibri"/>
                <a:cs typeface="Calibri"/>
              </a:rPr>
              <a:t>Abbreviations and Acronyms</a:t>
            </a:r>
            <a:endParaRPr lang="en-US" sz="1000" dirty="0">
              <a:solidFill>
                <a:srgbClr val="000000"/>
              </a:solidFill>
              <a:latin typeface="Calibri"/>
              <a:cs typeface="Calibri"/>
            </a:endParaRPr>
          </a:p>
          <a:p>
            <a:pPr marL="514350" indent="-514350">
              <a:buAutoNum type="arabicPeriod"/>
            </a:pPr>
            <a:r>
              <a:rPr lang="en-US" sz="1000" dirty="0">
                <a:solidFill>
                  <a:schemeClr val="bg1">
                    <a:lumMod val="65000"/>
                  </a:schemeClr>
                </a:solidFill>
                <a:latin typeface="Calibri"/>
                <a:cs typeface="Calibri"/>
              </a:rPr>
              <a:t>Conventions</a:t>
            </a:r>
            <a:endParaRPr lang="en-US" sz="1000" dirty="0">
              <a:solidFill>
                <a:srgbClr val="000000"/>
              </a:solidFill>
              <a:latin typeface="Calibri"/>
              <a:cs typeface="Calibri"/>
            </a:endParaRPr>
          </a:p>
          <a:p>
            <a:pPr marL="514350" indent="-514350">
              <a:buAutoNum type="arabicPeriod"/>
            </a:pPr>
            <a:r>
              <a:rPr lang="en-US" sz="1000" dirty="0">
                <a:solidFill>
                  <a:srgbClr val="000000"/>
                </a:solidFill>
                <a:latin typeface="Calibri"/>
                <a:cs typeface="Calibri"/>
              </a:rPr>
              <a:t>Overview</a:t>
            </a:r>
            <a:endParaRPr lang="en-US" sz="1000" dirty="0">
              <a:solidFill>
                <a:srgbClr val="808080"/>
              </a:solidFill>
              <a:latin typeface="Calibri"/>
              <a:cs typeface="Calibri"/>
            </a:endParaRPr>
          </a:p>
          <a:p>
            <a:pPr marL="514350" indent="-514350">
              <a:buAutoNum type="arabicPeriod"/>
            </a:pPr>
            <a:r>
              <a:rPr lang="en-US" sz="1000" dirty="0">
                <a:solidFill>
                  <a:schemeClr val="bg1">
                    <a:lumMod val="65000"/>
                  </a:schemeClr>
                </a:solidFill>
                <a:latin typeface="Calibri"/>
                <a:cs typeface="Calibri"/>
              </a:rPr>
              <a:t>Authentication in 5G mobile networks</a:t>
            </a:r>
            <a:endParaRPr lang="en-US" sz="1000" dirty="0">
              <a:solidFill>
                <a:srgbClr val="000000"/>
              </a:solidFill>
              <a:latin typeface="Calibri"/>
              <a:cs typeface="Calibri"/>
            </a:endParaRPr>
          </a:p>
          <a:p>
            <a:pPr marL="514350" indent="-514350">
              <a:buAutoNum type="arabicPeriod"/>
            </a:pPr>
            <a:r>
              <a:rPr lang="en-US" sz="1000" dirty="0" err="1">
                <a:solidFill>
                  <a:srgbClr val="000000"/>
                </a:solidFill>
                <a:latin typeface="Calibri"/>
                <a:cs typeface="Calibri"/>
              </a:rPr>
              <a:t>Linkability</a:t>
            </a:r>
            <a:r>
              <a:rPr lang="en-US" sz="1000" dirty="0">
                <a:solidFill>
                  <a:srgbClr val="000000"/>
                </a:solidFill>
                <a:latin typeface="Calibri"/>
                <a:cs typeface="Calibri"/>
              </a:rPr>
              <a:t> attacks</a:t>
            </a:r>
            <a:endParaRPr lang="en-US" sz="1000" dirty="0">
              <a:solidFill>
                <a:srgbClr val="808080"/>
              </a:solidFill>
              <a:latin typeface="Calibri"/>
              <a:cs typeface="Calibri"/>
            </a:endParaRPr>
          </a:p>
          <a:p>
            <a:pPr marL="514350" indent="-514350">
              <a:buAutoNum type="arabicPeriod"/>
            </a:pPr>
            <a:r>
              <a:rPr lang="en-US" sz="1000" dirty="0">
                <a:solidFill>
                  <a:srgbClr val="000000"/>
                </a:solidFill>
                <a:latin typeface="Calibri"/>
                <a:cs typeface="Calibri"/>
              </a:rPr>
              <a:t>How to mitigate threats</a:t>
            </a:r>
            <a:endParaRPr lang="en-US" sz="1000" dirty="0">
              <a:solidFill>
                <a:srgbClr val="808080"/>
              </a:solidFill>
              <a:latin typeface="Calibri"/>
              <a:cs typeface="Calibri"/>
            </a:endParaRPr>
          </a:p>
          <a:p>
            <a:pPr marL="514350" indent="-514350">
              <a:buAutoNum type="arabicPeriod"/>
            </a:pPr>
            <a:r>
              <a:rPr lang="en-US" sz="1000" dirty="0">
                <a:solidFill>
                  <a:srgbClr val="000000"/>
                </a:solidFill>
                <a:latin typeface="Calibri"/>
                <a:cs typeface="Calibri"/>
              </a:rPr>
              <a:t>Guidelines for increasing security of the AKA protocols in IMT-2020 and beyond</a:t>
            </a:r>
            <a:r>
              <a:rPr lang="en-US" sz="1400" b="0" i="0" dirty="0">
                <a:solidFill>
                  <a:srgbClr val="000000"/>
                </a:solidFill>
                <a:effectLst/>
                <a:latin typeface="Times New Roman"/>
                <a:cs typeface="Times New Roman"/>
              </a:rPr>
              <a:t>  </a:t>
            </a:r>
            <a:endParaRPr lang="en-US" dirty="0">
              <a:cs typeface="Calibri"/>
            </a:endParaRPr>
          </a:p>
          <a:p>
            <a:endParaRPr lang="en-US" dirty="0">
              <a:latin typeface="Calibri" panose="020F0502020204030204"/>
              <a:cs typeface="Calibri" panose="020F0502020204030204"/>
            </a:endParaRPr>
          </a:p>
        </p:txBody>
      </p:sp>
    </p:spTree>
    <p:extLst>
      <p:ext uri="{BB962C8B-B14F-4D97-AF65-F5344CB8AC3E}">
        <p14:creationId xmlns:p14="http://schemas.microsoft.com/office/powerpoint/2010/main" val="28660292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6969A1-B8FE-33EB-37C9-DA28AE847E90}"/>
              </a:ext>
            </a:extLst>
          </p:cNvPr>
          <p:cNvSpPr>
            <a:spLocks noGrp="1"/>
          </p:cNvSpPr>
          <p:nvPr>
            <p:ph type="title"/>
          </p:nvPr>
        </p:nvSpPr>
        <p:spPr/>
        <p:txBody>
          <a:bodyPr/>
          <a:lstStyle/>
          <a:p>
            <a:r>
              <a:rPr lang="en-US" dirty="0"/>
              <a:t>6. Overview </a:t>
            </a:r>
            <a:r>
              <a:rPr lang="en-US" sz="4400" dirty="0"/>
              <a:t>(from S3-234497)</a:t>
            </a:r>
            <a:endParaRPr lang="en-US" dirty="0"/>
          </a:p>
        </p:txBody>
      </p:sp>
      <p:sp>
        <p:nvSpPr>
          <p:cNvPr id="3" name="Content Placeholder 2">
            <a:extLst>
              <a:ext uri="{FF2B5EF4-FFF2-40B4-BE49-F238E27FC236}">
                <a16:creationId xmlns:a16="http://schemas.microsoft.com/office/drawing/2014/main" id="{5BED1DB6-F64F-494C-978A-E7640FEBC02E}"/>
              </a:ext>
            </a:extLst>
          </p:cNvPr>
          <p:cNvSpPr>
            <a:spLocks noGrp="1"/>
          </p:cNvSpPr>
          <p:nvPr>
            <p:ph idx="1"/>
          </p:nvPr>
        </p:nvSpPr>
        <p:spPr/>
        <p:txBody>
          <a:bodyPr/>
          <a:lstStyle/>
          <a:p>
            <a:pPr marL="0" marR="0" indent="0" hangingPunct="0">
              <a:spcBef>
                <a:spcPts val="1800"/>
              </a:spcBef>
              <a:spcAft>
                <a:spcPts val="0"/>
              </a:spcAft>
              <a:buNone/>
              <a:tabLst>
                <a:tab pos="504190" algn="l"/>
                <a:tab pos="756285" algn="l"/>
                <a:tab pos="1008380" algn="l"/>
                <a:tab pos="1260475" algn="l"/>
              </a:tabLst>
            </a:pPr>
            <a:r>
              <a:rPr lang="en-GB" sz="1800" b="1" kern="0" dirty="0">
                <a:effectLst/>
                <a:latin typeface="Times New Roman" panose="02020603050405020304" pitchFamily="18" charset="0"/>
                <a:ea typeface="Times New Roman" panose="02020603050405020304" pitchFamily="18" charset="0"/>
              </a:rPr>
              <a:t>6 Overview</a:t>
            </a:r>
            <a:endParaRPr lang="en-US" sz="1800" b="1" kern="0" dirty="0">
              <a:effectLst/>
              <a:latin typeface="Times New Roman" panose="02020603050405020304" pitchFamily="18" charset="0"/>
              <a:ea typeface="Times New Roman" panose="02020603050405020304" pitchFamily="18" charset="0"/>
            </a:endParaRPr>
          </a:p>
          <a:p>
            <a:pPr marL="0" marR="0" indent="0" algn="just">
              <a:spcBef>
                <a:spcPts val="600"/>
              </a:spcBef>
              <a:spcAft>
                <a:spcPts val="0"/>
              </a:spcAft>
              <a:buNone/>
            </a:pPr>
            <a:r>
              <a:rPr lang="en-GB" sz="1800" dirty="0">
                <a:effectLst/>
                <a:latin typeface="Times New Roman" panose="02020603050405020304" pitchFamily="18" charset="0"/>
                <a:ea typeface="SimSun" panose="02010600030101010101" pitchFamily="2" charset="-122"/>
              </a:rPr>
              <a:t>The security of communication between telephony subscribers and their service providers requires mutual authentication and key agreement. In 5G systems, these requirements are fulfilled by either EAP-AKA’ or 5G-AKA, both Authentication and Key Agreement (AKA) protocols. EAP-AKA’ and 5G-AKA are quite similar with identical message flows but with minor differences in the way various keys get derived. Therefore, only 5G-AKA is considered in this paper.</a:t>
            </a:r>
            <a:endParaRPr lang="en-US" sz="1800" dirty="0">
              <a:effectLst/>
              <a:latin typeface="Times New Roman" panose="02020603050405020304" pitchFamily="18" charset="0"/>
              <a:ea typeface="SimSun" panose="02010600030101010101" pitchFamily="2" charset="-122"/>
            </a:endParaRPr>
          </a:p>
          <a:p>
            <a:pPr marL="0" marR="0" indent="0" hangingPunct="0">
              <a:spcBef>
                <a:spcPts val="1200"/>
              </a:spcBef>
              <a:spcAft>
                <a:spcPts val="0"/>
              </a:spcAft>
              <a:buNone/>
              <a:tabLst>
                <a:tab pos="504190" algn="l"/>
                <a:tab pos="756285" algn="l"/>
                <a:tab pos="1008380" algn="l"/>
                <a:tab pos="1260475" algn="l"/>
              </a:tabLst>
            </a:pPr>
            <a:r>
              <a:rPr lang="en-GB" sz="1800" b="1" dirty="0">
                <a:effectLst/>
                <a:latin typeface="Times New Roman" panose="02020603050405020304" pitchFamily="18" charset="0"/>
                <a:ea typeface="Times New Roman" panose="02020603050405020304" pitchFamily="18" charset="0"/>
              </a:rPr>
              <a:t>6.1 5G-AKA protocol</a:t>
            </a:r>
            <a:endParaRPr lang="en-US" sz="1800" b="1" dirty="0">
              <a:effectLst/>
              <a:latin typeface="Times New Roman" panose="02020603050405020304" pitchFamily="18" charset="0"/>
              <a:ea typeface="Times New Roman" panose="02020603050405020304" pitchFamily="18" charset="0"/>
            </a:endParaRPr>
          </a:p>
          <a:p>
            <a:pPr marL="0" marR="0" indent="0">
              <a:spcBef>
                <a:spcPts val="600"/>
              </a:spcBef>
              <a:spcAft>
                <a:spcPts val="0"/>
              </a:spcAft>
              <a:buNone/>
            </a:pPr>
            <a:r>
              <a:rPr lang="en-GB" sz="1800" dirty="0">
                <a:effectLst/>
                <a:latin typeface="Times New Roman" panose="02020603050405020304" pitchFamily="18" charset="0"/>
                <a:ea typeface="SimSun" panose="02010600030101010101" pitchFamily="2" charset="-122"/>
              </a:rPr>
              <a:t>See [</a:t>
            </a:r>
            <a:r>
              <a:rPr lang="en-US" sz="1800" dirty="0">
                <a:effectLst/>
                <a:latin typeface="Times New Roman" panose="02020603050405020304" pitchFamily="18" charset="0"/>
                <a:ea typeface="SimSun" panose="02010600030101010101" pitchFamily="2" charset="-122"/>
              </a:rPr>
              <a:t>b-3GPP TS 33.501</a:t>
            </a:r>
            <a:r>
              <a:rPr lang="en-GB" sz="1800" dirty="0">
                <a:effectLst/>
                <a:latin typeface="Times New Roman" panose="02020603050405020304" pitchFamily="18" charset="0"/>
                <a:ea typeface="SimSun" panose="02010600030101010101" pitchFamily="2" charset="-122"/>
              </a:rPr>
              <a:t>], [</a:t>
            </a:r>
            <a:r>
              <a:rPr lang="en-US" sz="1800" dirty="0">
                <a:effectLst/>
                <a:latin typeface="Times New Roman" panose="02020603050405020304" pitchFamily="18" charset="0"/>
                <a:ea typeface="SimSun" panose="02010600030101010101" pitchFamily="2" charset="-122"/>
              </a:rPr>
              <a:t>b- </a:t>
            </a:r>
            <a:r>
              <a:rPr lang="en-GB" sz="1800" dirty="0">
                <a:effectLst/>
                <a:latin typeface="Times New Roman" panose="02020603050405020304" pitchFamily="18" charset="0"/>
                <a:ea typeface="SimSun" panose="02010600030101010101" pitchFamily="2" charset="-122"/>
              </a:rPr>
              <a:t>Khan]</a:t>
            </a:r>
            <a:endParaRPr lang="en-US" sz="1800" dirty="0">
              <a:effectLst/>
              <a:latin typeface="Times New Roman" panose="02020603050405020304" pitchFamily="18" charset="0"/>
              <a:ea typeface="SimSun" panose="02010600030101010101" pitchFamily="2" charset="-122"/>
            </a:endParaRPr>
          </a:p>
          <a:p>
            <a:pPr marL="0" marR="0" indent="0" algn="just">
              <a:spcBef>
                <a:spcPts val="600"/>
              </a:spcBef>
              <a:spcAft>
                <a:spcPts val="0"/>
              </a:spcAft>
              <a:buNone/>
            </a:pPr>
            <a:r>
              <a:rPr lang="en-GB" sz="1800" dirty="0">
                <a:effectLst/>
                <a:latin typeface="Times New Roman" panose="02020603050405020304" pitchFamily="18" charset="0"/>
                <a:ea typeface="SimSun" panose="02010600030101010101" pitchFamily="2" charset="-122"/>
              </a:rPr>
              <a:t>TBD</a:t>
            </a:r>
            <a:endParaRPr lang="en-US" sz="1800" dirty="0">
              <a:effectLst/>
              <a:latin typeface="Times New Roman" panose="02020603050405020304" pitchFamily="18" charset="0"/>
              <a:ea typeface="SimSun" panose="02010600030101010101" pitchFamily="2" charset="-122"/>
            </a:endParaRPr>
          </a:p>
          <a:p>
            <a:pPr marL="0" indent="0">
              <a:buNone/>
            </a:pPr>
            <a:r>
              <a:rPr lang="en-US" sz="1800" b="0" i="0" dirty="0">
                <a:solidFill>
                  <a:srgbClr val="000000"/>
                </a:solidFill>
                <a:effectLst/>
                <a:latin typeface="Times New Roman" panose="02020603050405020304" pitchFamily="18" charset="0"/>
              </a:rPr>
              <a:t> </a:t>
            </a:r>
          </a:p>
          <a:p>
            <a:endParaRPr lang="en-US" sz="1800" dirty="0">
              <a:solidFill>
                <a:srgbClr val="000000"/>
              </a:solidFill>
              <a:latin typeface="Times New Roman" panose="02020603050405020304" pitchFamily="18" charset="0"/>
            </a:endParaRPr>
          </a:p>
          <a:p>
            <a:endParaRPr lang="en-US" dirty="0"/>
          </a:p>
        </p:txBody>
      </p:sp>
    </p:spTree>
    <p:extLst>
      <p:ext uri="{BB962C8B-B14F-4D97-AF65-F5344CB8AC3E}">
        <p14:creationId xmlns:p14="http://schemas.microsoft.com/office/powerpoint/2010/main" val="11394951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6969A1-B8FE-33EB-37C9-DA28AE847E90}"/>
              </a:ext>
            </a:extLst>
          </p:cNvPr>
          <p:cNvSpPr>
            <a:spLocks noGrp="1"/>
          </p:cNvSpPr>
          <p:nvPr>
            <p:ph type="title"/>
          </p:nvPr>
        </p:nvSpPr>
        <p:spPr/>
        <p:txBody>
          <a:bodyPr/>
          <a:lstStyle/>
          <a:p>
            <a:r>
              <a:rPr lang="en-US" dirty="0"/>
              <a:t>8. </a:t>
            </a:r>
            <a:r>
              <a:rPr lang="en-US" dirty="0" err="1"/>
              <a:t>Linkability</a:t>
            </a:r>
            <a:r>
              <a:rPr lang="en-US" dirty="0"/>
              <a:t> attacks </a:t>
            </a:r>
            <a:r>
              <a:rPr lang="en-US" sz="4400" dirty="0"/>
              <a:t>(from S3-234497)</a:t>
            </a:r>
            <a:endParaRPr lang="en-US" dirty="0"/>
          </a:p>
        </p:txBody>
      </p:sp>
      <p:sp>
        <p:nvSpPr>
          <p:cNvPr id="3" name="Content Placeholder 2">
            <a:extLst>
              <a:ext uri="{FF2B5EF4-FFF2-40B4-BE49-F238E27FC236}">
                <a16:creationId xmlns:a16="http://schemas.microsoft.com/office/drawing/2014/main" id="{5BED1DB6-F64F-494C-978A-E7640FEBC02E}"/>
              </a:ext>
            </a:extLst>
          </p:cNvPr>
          <p:cNvSpPr>
            <a:spLocks noGrp="1"/>
          </p:cNvSpPr>
          <p:nvPr>
            <p:ph idx="1"/>
          </p:nvPr>
        </p:nvSpPr>
        <p:spPr>
          <a:xfrm>
            <a:off x="838200" y="1825625"/>
            <a:ext cx="6484234" cy="4351338"/>
          </a:xfrm>
        </p:spPr>
        <p:txBody>
          <a:bodyPr>
            <a:normAutofit fontScale="92500" lnSpcReduction="10000"/>
          </a:bodyPr>
          <a:lstStyle/>
          <a:p>
            <a:pPr marL="0" indent="0">
              <a:buNone/>
            </a:pPr>
            <a:r>
              <a:rPr lang="en-US" sz="1800" b="0" i="0" dirty="0">
                <a:solidFill>
                  <a:srgbClr val="000000"/>
                </a:solidFill>
                <a:effectLst/>
                <a:latin typeface="Times New Roman" panose="02020603050405020304" pitchFamily="18" charset="0"/>
              </a:rPr>
              <a:t> </a:t>
            </a:r>
            <a:r>
              <a:rPr lang="en-GB" sz="1800" b="1" dirty="0">
                <a:effectLst/>
                <a:latin typeface="Times New Roman" panose="02020603050405020304" pitchFamily="18" charset="0"/>
                <a:ea typeface="Times New Roman" panose="02020603050405020304" pitchFamily="18" charset="0"/>
              </a:rPr>
              <a:t>8.1 The LFM attack</a:t>
            </a:r>
            <a:endParaRPr lang="en-US" sz="1800" b="1" dirty="0">
              <a:effectLst/>
              <a:latin typeface="Times New Roman" panose="02020603050405020304" pitchFamily="18" charset="0"/>
              <a:ea typeface="Times New Roman" panose="02020603050405020304" pitchFamily="18" charset="0"/>
            </a:endParaRPr>
          </a:p>
          <a:p>
            <a:pPr marL="0" marR="0" indent="0" algn="just">
              <a:spcBef>
                <a:spcPts val="1200"/>
              </a:spcBef>
              <a:spcAft>
                <a:spcPts val="0"/>
              </a:spcAft>
              <a:buNone/>
            </a:pPr>
            <a:r>
              <a:rPr lang="en-GB" sz="1800" dirty="0">
                <a:effectLst/>
                <a:latin typeface="Times New Roman" panose="02020603050405020304" pitchFamily="18" charset="0"/>
                <a:ea typeface="SimSun" panose="02010600030101010101" pitchFamily="2" charset="-122"/>
              </a:rPr>
              <a:t>In the </a:t>
            </a:r>
            <a:r>
              <a:rPr lang="en-GB" sz="1800" dirty="0" err="1">
                <a:effectLst/>
                <a:latin typeface="Times New Roman" panose="02020603050405020304" pitchFamily="18" charset="0"/>
                <a:ea typeface="SimSun" panose="02010600030101010101" pitchFamily="2" charset="-122"/>
              </a:rPr>
              <a:t>Linkability</a:t>
            </a:r>
            <a:r>
              <a:rPr lang="en-GB" sz="1800" dirty="0">
                <a:effectLst/>
                <a:latin typeface="Times New Roman" panose="02020603050405020304" pitchFamily="18" charset="0"/>
                <a:ea typeface="SimSun" panose="02010600030101010101" pitchFamily="2" charset="-122"/>
              </a:rPr>
              <a:t> of Failure Message attack (the LFM attack) (see [</a:t>
            </a:r>
            <a:r>
              <a:rPr lang="en-US" sz="1800" dirty="0">
                <a:effectLst/>
                <a:latin typeface="Times New Roman" panose="02020603050405020304" pitchFamily="18" charset="0"/>
                <a:ea typeface="SimSun" panose="02010600030101010101" pitchFamily="2" charset="-122"/>
              </a:rPr>
              <a:t>b-3GPP TR 33.846</a:t>
            </a:r>
            <a:r>
              <a:rPr lang="en-GB" sz="1800" dirty="0">
                <a:effectLst/>
                <a:latin typeface="Times New Roman" panose="02020603050405020304" pitchFamily="18" charset="0"/>
                <a:ea typeface="SimSun" panose="02010600030101010101" pitchFamily="2" charset="-122"/>
              </a:rPr>
              <a:t>], [</a:t>
            </a:r>
            <a:r>
              <a:rPr lang="en-US" sz="1800" dirty="0">
                <a:effectLst/>
                <a:latin typeface="Times New Roman" panose="02020603050405020304" pitchFamily="18" charset="0"/>
                <a:ea typeface="SimSun" panose="02010600030101010101" pitchFamily="2" charset="-122"/>
              </a:rPr>
              <a:t>b‑</a:t>
            </a:r>
            <a:r>
              <a:rPr lang="en-US" sz="1800" dirty="0" err="1">
                <a:effectLst/>
                <a:latin typeface="Times New Roman" panose="02020603050405020304" pitchFamily="18" charset="0"/>
                <a:ea typeface="SimSun" panose="02010600030101010101" pitchFamily="2" charset="-122"/>
              </a:rPr>
              <a:t>Arapinis</a:t>
            </a:r>
            <a:r>
              <a:rPr lang="en-GB" sz="1800" dirty="0">
                <a:effectLst/>
                <a:latin typeface="Times New Roman" panose="02020603050405020304" pitchFamily="18" charset="0"/>
                <a:ea typeface="SimSun" panose="02010600030101010101" pitchFamily="2" charset="-122"/>
              </a:rPr>
              <a:t>]), the attacker can detect the presence of a victim subscriber, in one of his monitored areas. </a:t>
            </a:r>
            <a:endParaRPr lang="en-US" sz="1800" dirty="0">
              <a:effectLst/>
              <a:latin typeface="Times New Roman" panose="02020603050405020304" pitchFamily="18" charset="0"/>
              <a:ea typeface="SimSun" panose="02010600030101010101" pitchFamily="2" charset="-122"/>
            </a:endParaRPr>
          </a:p>
          <a:p>
            <a:pPr marL="0" marR="0" indent="0" algn="just">
              <a:spcBef>
                <a:spcPts val="1200"/>
              </a:spcBef>
              <a:spcAft>
                <a:spcPts val="0"/>
              </a:spcAft>
              <a:buNone/>
            </a:pPr>
            <a:r>
              <a:rPr lang="en-GB" sz="1800" dirty="0">
                <a:effectLst/>
                <a:latin typeface="Times New Roman" panose="02020603050405020304" pitchFamily="18" charset="0"/>
                <a:ea typeface="SimSun" panose="02010600030101010101" pitchFamily="2" charset="-122"/>
              </a:rPr>
              <a:t>The active attacker needs to have previously intercepted one legitimate authentication request message containing the pair (RAND, AUTN) sent by the network to UE. The captured authentication request can be replayed by the adversary each time he wants to check the presence of UE in a particular area. In fact, thanks to the error messages, the adversary can distinguish any UE from the one the authentication request was originally sent to. On reception of the replayed authentication challenge and authentication vectors (RAND, AUTN), the victim UE successfully verifies the MAC and sends a synchronisation failure message. However, the MAC verification fails when executed by any other UE, and as a result a MAC failure message is sent. The implementation of few false base stations would then allow an attacker to trace the movements of a victim UE, resulting in a breach of the subscriber's </a:t>
            </a:r>
            <a:r>
              <a:rPr lang="en-GB" sz="1800" dirty="0" err="1">
                <a:effectLst/>
                <a:latin typeface="Times New Roman" panose="02020603050405020304" pitchFamily="18" charset="0"/>
                <a:ea typeface="SimSun" panose="02010600030101010101" pitchFamily="2" charset="-122"/>
              </a:rPr>
              <a:t>untraceability</a:t>
            </a:r>
            <a:r>
              <a:rPr lang="en-GB" sz="1800" dirty="0">
                <a:effectLst/>
                <a:latin typeface="Times New Roman" panose="02020603050405020304" pitchFamily="18" charset="0"/>
                <a:ea typeface="SimSun" panose="02010600030101010101" pitchFamily="2" charset="-122"/>
              </a:rPr>
              <a:t>.</a:t>
            </a:r>
            <a:endParaRPr lang="en-US" sz="1800" dirty="0">
              <a:effectLst/>
              <a:latin typeface="Times New Roman" panose="02020603050405020304" pitchFamily="18" charset="0"/>
              <a:ea typeface="SimSun" panose="02010600030101010101" pitchFamily="2" charset="-122"/>
            </a:endParaRPr>
          </a:p>
          <a:p>
            <a:endParaRPr lang="en-US" sz="1800" dirty="0">
              <a:solidFill>
                <a:srgbClr val="000000"/>
              </a:solidFill>
              <a:latin typeface="Times New Roman" panose="02020603050405020304" pitchFamily="18" charset="0"/>
            </a:endParaRPr>
          </a:p>
          <a:p>
            <a:endParaRPr lang="en-US" dirty="0"/>
          </a:p>
        </p:txBody>
      </p:sp>
      <p:pic>
        <p:nvPicPr>
          <p:cNvPr id="4" name="Picture 3">
            <a:extLst>
              <a:ext uri="{FF2B5EF4-FFF2-40B4-BE49-F238E27FC236}">
                <a16:creationId xmlns:a16="http://schemas.microsoft.com/office/drawing/2014/main" id="{D732C2AB-ADED-EA27-4CD0-3DEDE9AD658A}"/>
              </a:ext>
            </a:extLst>
          </p:cNvPr>
          <p:cNvPicPr/>
          <p:nvPr/>
        </p:nvPicPr>
        <p:blipFill>
          <a:blip r:embed="rId3">
            <a:extLst>
              <a:ext uri="{28A0092B-C50C-407E-A947-70E740481C1C}">
                <a14:useLocalDpi xmlns:a14="http://schemas.microsoft.com/office/drawing/2010/main" val="0"/>
              </a:ext>
            </a:extLst>
          </a:blip>
          <a:stretch>
            <a:fillRect/>
          </a:stretch>
        </p:blipFill>
        <p:spPr>
          <a:xfrm>
            <a:off x="7322434" y="2179955"/>
            <a:ext cx="3868420" cy="2498090"/>
          </a:xfrm>
          <a:prstGeom prst="rect">
            <a:avLst/>
          </a:prstGeom>
          <a:ln/>
        </p:spPr>
      </p:pic>
      <p:sp>
        <p:nvSpPr>
          <p:cNvPr id="5" name="TextBox 4">
            <a:extLst>
              <a:ext uri="{FF2B5EF4-FFF2-40B4-BE49-F238E27FC236}">
                <a16:creationId xmlns:a16="http://schemas.microsoft.com/office/drawing/2014/main" id="{E73B0A62-1019-BF51-E2D7-8281F72FBB60}"/>
              </a:ext>
            </a:extLst>
          </p:cNvPr>
          <p:cNvSpPr txBox="1"/>
          <p:nvPr/>
        </p:nvSpPr>
        <p:spPr>
          <a:xfrm>
            <a:off x="8176450" y="4847709"/>
            <a:ext cx="2160387" cy="369332"/>
          </a:xfrm>
          <a:prstGeom prst="rect">
            <a:avLst/>
          </a:prstGeom>
          <a:noFill/>
        </p:spPr>
        <p:txBody>
          <a:bodyPr wrap="square" rtlCol="0">
            <a:spAutoFit/>
          </a:bodyPr>
          <a:lstStyle/>
          <a:p>
            <a:r>
              <a:rPr lang="en-US" dirty="0"/>
              <a:t>Figure 2: LFM attack</a:t>
            </a:r>
          </a:p>
        </p:txBody>
      </p:sp>
    </p:spTree>
    <p:extLst>
      <p:ext uri="{BB962C8B-B14F-4D97-AF65-F5344CB8AC3E}">
        <p14:creationId xmlns:p14="http://schemas.microsoft.com/office/powerpoint/2010/main" val="11106489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6969A1-B8FE-33EB-37C9-DA28AE847E90}"/>
              </a:ext>
            </a:extLst>
          </p:cNvPr>
          <p:cNvSpPr>
            <a:spLocks noGrp="1"/>
          </p:cNvSpPr>
          <p:nvPr>
            <p:ph type="title"/>
          </p:nvPr>
        </p:nvSpPr>
        <p:spPr/>
        <p:txBody>
          <a:bodyPr/>
          <a:lstStyle/>
          <a:p>
            <a:r>
              <a:rPr lang="en-US" dirty="0"/>
              <a:t>8. </a:t>
            </a:r>
            <a:r>
              <a:rPr lang="en-US" dirty="0" err="1"/>
              <a:t>Linkability</a:t>
            </a:r>
            <a:r>
              <a:rPr lang="en-US" dirty="0"/>
              <a:t> attacks </a:t>
            </a:r>
            <a:r>
              <a:rPr lang="en-US" sz="4400" dirty="0"/>
              <a:t>(from S3-234497)</a:t>
            </a:r>
            <a:endParaRPr lang="en-US" dirty="0"/>
          </a:p>
        </p:txBody>
      </p:sp>
      <p:sp>
        <p:nvSpPr>
          <p:cNvPr id="3" name="Content Placeholder 2">
            <a:extLst>
              <a:ext uri="{FF2B5EF4-FFF2-40B4-BE49-F238E27FC236}">
                <a16:creationId xmlns:a16="http://schemas.microsoft.com/office/drawing/2014/main" id="{5BED1DB6-F64F-494C-978A-E7640FEBC02E}"/>
              </a:ext>
            </a:extLst>
          </p:cNvPr>
          <p:cNvSpPr>
            <a:spLocks noGrp="1"/>
          </p:cNvSpPr>
          <p:nvPr>
            <p:ph idx="1"/>
          </p:nvPr>
        </p:nvSpPr>
        <p:spPr>
          <a:xfrm>
            <a:off x="838200" y="1825625"/>
            <a:ext cx="5257800" cy="4351338"/>
          </a:xfrm>
        </p:spPr>
        <p:txBody>
          <a:bodyPr>
            <a:normAutofit fontScale="92500" lnSpcReduction="20000"/>
          </a:bodyPr>
          <a:lstStyle/>
          <a:p>
            <a:pPr marL="0" indent="0">
              <a:buNone/>
            </a:pPr>
            <a:r>
              <a:rPr lang="en-US" sz="1800" b="0" i="0" dirty="0">
                <a:solidFill>
                  <a:srgbClr val="000000"/>
                </a:solidFill>
                <a:effectLst/>
                <a:latin typeface="Times New Roman" panose="02020603050405020304" pitchFamily="18" charset="0"/>
              </a:rPr>
              <a:t> </a:t>
            </a:r>
            <a:r>
              <a:rPr lang="en-GB" sz="1800" b="1" dirty="0">
                <a:effectLst/>
                <a:latin typeface="Times New Roman" panose="02020603050405020304" pitchFamily="18" charset="0"/>
                <a:ea typeface="Times New Roman" panose="02020603050405020304" pitchFamily="18" charset="0"/>
              </a:rPr>
              <a:t>8.2 The SUCI replay attack</a:t>
            </a:r>
            <a:endParaRPr lang="en-US" sz="1800" b="1" dirty="0">
              <a:effectLst/>
              <a:latin typeface="Times New Roman" panose="02020603050405020304" pitchFamily="18" charset="0"/>
              <a:ea typeface="Times New Roman" panose="02020603050405020304" pitchFamily="18" charset="0"/>
            </a:endParaRPr>
          </a:p>
          <a:p>
            <a:pPr marL="0" marR="0" indent="0" algn="just">
              <a:spcBef>
                <a:spcPts val="1200"/>
              </a:spcBef>
              <a:spcAft>
                <a:spcPts val="1200"/>
              </a:spcAft>
              <a:buNone/>
            </a:pPr>
            <a:r>
              <a:rPr lang="en-GB" sz="1800" dirty="0">
                <a:effectLst/>
                <a:latin typeface="Times New Roman" panose="02020603050405020304" pitchFamily="18" charset="0"/>
                <a:ea typeface="SimSun" panose="02010600030101010101" pitchFamily="2" charset="-122"/>
              </a:rPr>
              <a:t>In the SUCI replay attack (see [</a:t>
            </a:r>
            <a:r>
              <a:rPr lang="en-US" sz="1800" dirty="0">
                <a:effectLst/>
                <a:latin typeface="Times New Roman" panose="02020603050405020304" pitchFamily="18" charset="0"/>
                <a:ea typeface="SimSun" panose="02010600030101010101" pitchFamily="2" charset="-122"/>
              </a:rPr>
              <a:t>b-3GPP TR 33.846</a:t>
            </a:r>
            <a:r>
              <a:rPr lang="en-GB" sz="1800" dirty="0">
                <a:effectLst/>
                <a:latin typeface="Times New Roman" panose="02020603050405020304" pitchFamily="18" charset="0"/>
                <a:ea typeface="SimSun" panose="02010600030101010101" pitchFamily="2" charset="-122"/>
              </a:rPr>
              <a:t>], [b-</a:t>
            </a:r>
            <a:r>
              <a:rPr lang="en-GB" sz="1800" dirty="0" err="1">
                <a:effectLst/>
                <a:latin typeface="Times New Roman" panose="02020603050405020304" pitchFamily="18" charset="0"/>
                <a:ea typeface="SimSun" panose="02010600030101010101" pitchFamily="2" charset="-122"/>
              </a:rPr>
              <a:t>Fouque</a:t>
            </a:r>
            <a:r>
              <a:rPr lang="en-GB" sz="1800" dirty="0">
                <a:effectLst/>
                <a:latin typeface="Times New Roman" panose="02020603050405020304" pitchFamily="18" charset="0"/>
                <a:ea typeface="SimSun" panose="02010600030101010101" pitchFamily="2" charset="-122"/>
              </a:rPr>
              <a:t>]) the attacker can detect the presence of a victim subscriber, in one of his monitored areas. </a:t>
            </a:r>
            <a:endParaRPr lang="en-US" sz="1800" dirty="0">
              <a:effectLst/>
              <a:latin typeface="Times New Roman" panose="02020603050405020304" pitchFamily="18" charset="0"/>
              <a:ea typeface="SimSun" panose="02010600030101010101" pitchFamily="2" charset="-122"/>
            </a:endParaRPr>
          </a:p>
          <a:p>
            <a:pPr marL="0" marR="0" indent="0" algn="just">
              <a:spcBef>
                <a:spcPts val="1200"/>
              </a:spcBef>
              <a:spcAft>
                <a:spcPts val="1200"/>
              </a:spcAft>
              <a:buNone/>
            </a:pPr>
            <a:r>
              <a:rPr lang="en-GB" sz="1800" dirty="0">
                <a:effectLst/>
                <a:latin typeface="Times New Roman" panose="02020603050405020304" pitchFamily="18" charset="0"/>
                <a:ea typeface="SimSun" panose="02010600030101010101" pitchFamily="2" charset="-122"/>
              </a:rPr>
              <a:t>The attacker records a SUCI that is used over the radio interface by a UE. Next, the attacker sets up a base station in some location and actively changes the registration request of users registering to this base station. If some UE’ makes </a:t>
            </a:r>
            <a:r>
              <a:rPr lang="en-GB" sz="1800" i="1" dirty="0">
                <a:effectLst/>
                <a:latin typeface="Times New Roman" panose="02020603050405020304" pitchFamily="18" charset="0"/>
                <a:ea typeface="SimSun" panose="02010600030101010101" pitchFamily="2" charset="-122"/>
              </a:rPr>
              <a:t>a registration request</a:t>
            </a:r>
            <a:r>
              <a:rPr lang="en-GB" sz="1800" dirty="0">
                <a:effectLst/>
                <a:latin typeface="Times New Roman" panose="02020603050405020304" pitchFamily="18" charset="0"/>
                <a:ea typeface="SimSun" panose="02010600030101010101" pitchFamily="2" charset="-122"/>
              </a:rPr>
              <a:t> to this false base station operated as a relay by the same attacker, the attacker can modify </a:t>
            </a:r>
            <a:r>
              <a:rPr lang="en-GB" sz="1800" i="1" dirty="0">
                <a:effectLst/>
                <a:latin typeface="Times New Roman" panose="02020603050405020304" pitchFamily="18" charset="0"/>
                <a:ea typeface="SimSun" panose="02010600030101010101" pitchFamily="2" charset="-122"/>
              </a:rPr>
              <a:t>registration request</a:t>
            </a:r>
            <a:r>
              <a:rPr lang="en-GB" sz="1800" dirty="0">
                <a:effectLst/>
                <a:latin typeface="Times New Roman" panose="02020603050405020304" pitchFamily="18" charset="0"/>
                <a:ea typeface="SimSun" panose="02010600030101010101" pitchFamily="2" charset="-122"/>
              </a:rPr>
              <a:t> message of UE’ by exchanging the SUCI’ used in this request by the previously captured SUCI of UE. The modified request is forwarded to the network. The attacker observes whether a successful AKA run is performed, and the network accepts the </a:t>
            </a:r>
            <a:r>
              <a:rPr lang="en-GB" sz="1800" i="1" dirty="0">
                <a:effectLst/>
                <a:latin typeface="Times New Roman" panose="02020603050405020304" pitchFamily="18" charset="0"/>
                <a:ea typeface="SimSun" panose="02010600030101010101" pitchFamily="2" charset="-122"/>
              </a:rPr>
              <a:t>registration request</a:t>
            </a:r>
            <a:r>
              <a:rPr lang="en-GB" sz="1800" dirty="0">
                <a:effectLst/>
                <a:latin typeface="Times New Roman" panose="02020603050405020304" pitchFamily="18" charset="0"/>
                <a:ea typeface="SimSun" panose="02010600030101010101" pitchFamily="2" charset="-122"/>
              </a:rPr>
              <a:t>. If so, then UE’ needs to be the same as UE. The implementation of few false base stations would then allow an attacker to trace the movements of a victim UE, resulting in a breach of the subscriber's </a:t>
            </a:r>
            <a:r>
              <a:rPr lang="en-GB" sz="1800" dirty="0" err="1">
                <a:effectLst/>
                <a:latin typeface="Times New Roman" panose="02020603050405020304" pitchFamily="18" charset="0"/>
                <a:ea typeface="SimSun" panose="02010600030101010101" pitchFamily="2" charset="-122"/>
              </a:rPr>
              <a:t>untraceability</a:t>
            </a:r>
            <a:r>
              <a:rPr lang="en-GB" sz="1800" dirty="0">
                <a:effectLst/>
                <a:latin typeface="Times New Roman" panose="02020603050405020304" pitchFamily="18" charset="0"/>
                <a:ea typeface="SimSun" panose="02010600030101010101" pitchFamily="2" charset="-122"/>
              </a:rPr>
              <a:t>. </a:t>
            </a:r>
            <a:endParaRPr lang="en-US" sz="1800" dirty="0">
              <a:effectLst/>
              <a:latin typeface="Times New Roman" panose="02020603050405020304" pitchFamily="18" charset="0"/>
              <a:ea typeface="SimSun" panose="02010600030101010101" pitchFamily="2" charset="-122"/>
            </a:endParaRPr>
          </a:p>
          <a:p>
            <a:endParaRPr lang="en-US" sz="1800" dirty="0">
              <a:solidFill>
                <a:srgbClr val="000000"/>
              </a:solidFill>
              <a:latin typeface="Times New Roman" panose="02020603050405020304" pitchFamily="18" charset="0"/>
            </a:endParaRPr>
          </a:p>
          <a:p>
            <a:endParaRPr lang="en-US" dirty="0"/>
          </a:p>
        </p:txBody>
      </p:sp>
      <p:pic>
        <p:nvPicPr>
          <p:cNvPr id="6" name="Picture 5">
            <a:extLst>
              <a:ext uri="{FF2B5EF4-FFF2-40B4-BE49-F238E27FC236}">
                <a16:creationId xmlns:a16="http://schemas.microsoft.com/office/drawing/2014/main" id="{4362FA85-9EC3-9725-4E9C-84D09AF79138}"/>
              </a:ext>
            </a:extLst>
          </p:cNvPr>
          <p:cNvPicPr/>
          <p:nvPr/>
        </p:nvPicPr>
        <p:blipFill>
          <a:blip r:embed="rId3">
            <a:extLst>
              <a:ext uri="{28A0092B-C50C-407E-A947-70E740481C1C}">
                <a14:useLocalDpi xmlns:a14="http://schemas.microsoft.com/office/drawing/2010/main" val="0"/>
              </a:ext>
            </a:extLst>
          </a:blip>
          <a:stretch>
            <a:fillRect/>
          </a:stretch>
        </p:blipFill>
        <p:spPr>
          <a:xfrm>
            <a:off x="6096000" y="1690688"/>
            <a:ext cx="5249545" cy="2556510"/>
          </a:xfrm>
          <a:prstGeom prst="rect">
            <a:avLst/>
          </a:prstGeom>
          <a:ln/>
        </p:spPr>
      </p:pic>
      <p:sp>
        <p:nvSpPr>
          <p:cNvPr id="7" name="TextBox 6">
            <a:extLst>
              <a:ext uri="{FF2B5EF4-FFF2-40B4-BE49-F238E27FC236}">
                <a16:creationId xmlns:a16="http://schemas.microsoft.com/office/drawing/2014/main" id="{3F63DDE9-1A47-2D6B-3107-089FDB9C6B40}"/>
              </a:ext>
            </a:extLst>
          </p:cNvPr>
          <p:cNvSpPr txBox="1"/>
          <p:nvPr/>
        </p:nvSpPr>
        <p:spPr>
          <a:xfrm>
            <a:off x="7335567" y="4658082"/>
            <a:ext cx="2770410" cy="369332"/>
          </a:xfrm>
          <a:prstGeom prst="rect">
            <a:avLst/>
          </a:prstGeom>
          <a:noFill/>
        </p:spPr>
        <p:txBody>
          <a:bodyPr wrap="square" rtlCol="0">
            <a:spAutoFit/>
          </a:bodyPr>
          <a:lstStyle/>
          <a:p>
            <a:r>
              <a:rPr lang="en-US" dirty="0"/>
              <a:t>Figure 3: SUCI replay attack</a:t>
            </a:r>
          </a:p>
        </p:txBody>
      </p:sp>
    </p:spTree>
    <p:extLst>
      <p:ext uri="{BB962C8B-B14F-4D97-AF65-F5344CB8AC3E}">
        <p14:creationId xmlns:p14="http://schemas.microsoft.com/office/powerpoint/2010/main" val="30514205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6969A1-B8FE-33EB-37C9-DA28AE847E90}"/>
              </a:ext>
            </a:extLst>
          </p:cNvPr>
          <p:cNvSpPr>
            <a:spLocks noGrp="1"/>
          </p:cNvSpPr>
          <p:nvPr>
            <p:ph type="title"/>
          </p:nvPr>
        </p:nvSpPr>
        <p:spPr/>
        <p:txBody>
          <a:bodyPr/>
          <a:lstStyle/>
          <a:p>
            <a:r>
              <a:rPr lang="en-US" dirty="0"/>
              <a:t>8. </a:t>
            </a:r>
            <a:r>
              <a:rPr lang="en-US" dirty="0" err="1"/>
              <a:t>Linkability</a:t>
            </a:r>
            <a:r>
              <a:rPr lang="en-US" dirty="0"/>
              <a:t> attacks </a:t>
            </a:r>
            <a:r>
              <a:rPr lang="en-US" sz="4400" dirty="0"/>
              <a:t>(from S3-234497)</a:t>
            </a:r>
            <a:endParaRPr lang="en-US" dirty="0"/>
          </a:p>
        </p:txBody>
      </p:sp>
      <p:sp>
        <p:nvSpPr>
          <p:cNvPr id="3" name="Content Placeholder 2">
            <a:extLst>
              <a:ext uri="{FF2B5EF4-FFF2-40B4-BE49-F238E27FC236}">
                <a16:creationId xmlns:a16="http://schemas.microsoft.com/office/drawing/2014/main" id="{5BED1DB6-F64F-494C-978A-E7640FEBC02E}"/>
              </a:ext>
            </a:extLst>
          </p:cNvPr>
          <p:cNvSpPr>
            <a:spLocks noGrp="1"/>
          </p:cNvSpPr>
          <p:nvPr>
            <p:ph idx="1"/>
          </p:nvPr>
        </p:nvSpPr>
        <p:spPr>
          <a:xfrm>
            <a:off x="838200" y="1825625"/>
            <a:ext cx="6130496" cy="4351338"/>
          </a:xfrm>
        </p:spPr>
        <p:txBody>
          <a:bodyPr/>
          <a:lstStyle/>
          <a:p>
            <a:pPr marL="0" marR="0" indent="0" hangingPunct="0">
              <a:spcBef>
                <a:spcPts val="1200"/>
              </a:spcBef>
              <a:spcAft>
                <a:spcPts val="0"/>
              </a:spcAft>
              <a:buNone/>
              <a:tabLst>
                <a:tab pos="504190" algn="l"/>
                <a:tab pos="756285" algn="l"/>
                <a:tab pos="1008380" algn="l"/>
                <a:tab pos="1260475" algn="l"/>
              </a:tabLst>
            </a:pPr>
            <a:r>
              <a:rPr lang="en-GB" sz="1800" b="1" dirty="0">
                <a:effectLst/>
                <a:latin typeface="Times New Roman" panose="02020603050405020304" pitchFamily="18" charset="0"/>
                <a:ea typeface="Times New Roman" panose="02020603050405020304" pitchFamily="18" charset="0"/>
              </a:rPr>
              <a:t>8.3 The SUPI check attack</a:t>
            </a:r>
            <a:endParaRPr lang="en-US" sz="1800" b="1" dirty="0">
              <a:effectLst/>
              <a:latin typeface="Times New Roman" panose="02020603050405020304" pitchFamily="18" charset="0"/>
              <a:ea typeface="Times New Roman" panose="02020603050405020304" pitchFamily="18" charset="0"/>
            </a:endParaRPr>
          </a:p>
          <a:p>
            <a:pPr marL="0" marR="0" indent="0" algn="just">
              <a:spcBef>
                <a:spcPts val="600"/>
              </a:spcBef>
              <a:spcAft>
                <a:spcPts val="0"/>
              </a:spcAft>
              <a:buNone/>
            </a:pPr>
            <a:r>
              <a:rPr lang="en-GB" sz="1800" dirty="0">
                <a:effectLst/>
                <a:latin typeface="Times New Roman" panose="02020603050405020304" pitchFamily="18" charset="0"/>
                <a:ea typeface="SimSun" panose="02010600030101010101" pitchFamily="2" charset="-122"/>
              </a:rPr>
              <a:t>In the SUPI check attack (see [</a:t>
            </a:r>
            <a:r>
              <a:rPr lang="en-US" sz="1800" dirty="0">
                <a:effectLst/>
                <a:latin typeface="Times New Roman" panose="02020603050405020304" pitchFamily="18" charset="0"/>
                <a:ea typeface="SimSun" panose="02010600030101010101" pitchFamily="2" charset="-122"/>
              </a:rPr>
              <a:t>b-3GPP TR 33.846</a:t>
            </a:r>
            <a:r>
              <a:rPr lang="en-GB" sz="1800" dirty="0">
                <a:effectLst/>
                <a:latin typeface="Times New Roman" panose="02020603050405020304" pitchFamily="18" charset="0"/>
                <a:ea typeface="SimSun" panose="02010600030101010101" pitchFamily="2" charset="-122"/>
              </a:rPr>
              <a:t>]), the attacker can determine whether a valid SUPI belongs to the victim subscriber or not.</a:t>
            </a:r>
            <a:endParaRPr lang="en-US" sz="1800" dirty="0">
              <a:effectLst/>
              <a:latin typeface="Times New Roman" panose="02020603050405020304" pitchFamily="18" charset="0"/>
              <a:ea typeface="SimSun" panose="02010600030101010101" pitchFamily="2" charset="-122"/>
            </a:endParaRPr>
          </a:p>
          <a:p>
            <a:pPr marL="0" marR="0" indent="0" algn="just">
              <a:spcBef>
                <a:spcPts val="600"/>
              </a:spcBef>
              <a:spcAft>
                <a:spcPts val="0"/>
              </a:spcAft>
              <a:buNone/>
            </a:pPr>
            <a:r>
              <a:rPr lang="en-US" sz="1800" dirty="0">
                <a:effectLst/>
                <a:latin typeface="Times New Roman" panose="02020603050405020304" pitchFamily="18" charset="0"/>
                <a:ea typeface="SimSun" panose="02010600030101010101" pitchFamily="2" charset="-122"/>
              </a:rPr>
              <a:t>At the beginning of the attack, the adversary has some value of SUPI’ that he wants to check and generates SUCI’ corresponding to it. Next, his actions are the same with SUCI replay attack. The attacker intercepts SUCI sent by the subscriber and changes it to SUCI’. Then he </a:t>
            </a:r>
            <a:r>
              <a:rPr lang="en-GB" sz="1800" dirty="0">
                <a:effectLst/>
                <a:latin typeface="Times New Roman" panose="02020603050405020304" pitchFamily="18" charset="0"/>
                <a:ea typeface="SimSun" panose="02010600030101010101" pitchFamily="2" charset="-122"/>
              </a:rPr>
              <a:t>observes whether a successful AKA run is performed. If so, SUPI’ needs to be the same as SUPI of victim subscriber.</a:t>
            </a:r>
            <a:endParaRPr lang="en-US" sz="1800" dirty="0">
              <a:effectLst/>
              <a:latin typeface="Times New Roman" panose="02020603050405020304" pitchFamily="18" charset="0"/>
              <a:ea typeface="SimSun" panose="02010600030101010101" pitchFamily="2" charset="-122"/>
            </a:endParaRPr>
          </a:p>
          <a:p>
            <a:endParaRPr lang="en-US" sz="1800" dirty="0">
              <a:solidFill>
                <a:srgbClr val="000000"/>
              </a:solidFill>
              <a:latin typeface="Times New Roman" panose="02020603050405020304" pitchFamily="18" charset="0"/>
            </a:endParaRPr>
          </a:p>
          <a:p>
            <a:endParaRPr lang="en-US" dirty="0"/>
          </a:p>
        </p:txBody>
      </p:sp>
      <p:pic>
        <p:nvPicPr>
          <p:cNvPr id="4" name="Picture 3">
            <a:extLst>
              <a:ext uri="{FF2B5EF4-FFF2-40B4-BE49-F238E27FC236}">
                <a16:creationId xmlns:a16="http://schemas.microsoft.com/office/drawing/2014/main" id="{A4FE72A1-9D7A-9944-6330-FD3480B5CF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71811" y="1690688"/>
            <a:ext cx="3979545" cy="2552700"/>
          </a:xfrm>
          <a:prstGeom prst="rect">
            <a:avLst/>
          </a:prstGeom>
        </p:spPr>
      </p:pic>
      <p:sp>
        <p:nvSpPr>
          <p:cNvPr id="5" name="TextBox 4">
            <a:extLst>
              <a:ext uri="{FF2B5EF4-FFF2-40B4-BE49-F238E27FC236}">
                <a16:creationId xmlns:a16="http://schemas.microsoft.com/office/drawing/2014/main" id="{34E5ACD9-78B8-6EF2-2018-24E39FA0D6AF}"/>
              </a:ext>
            </a:extLst>
          </p:cNvPr>
          <p:cNvSpPr txBox="1"/>
          <p:nvPr/>
        </p:nvSpPr>
        <p:spPr>
          <a:xfrm>
            <a:off x="8176378" y="4243388"/>
            <a:ext cx="2770410" cy="369332"/>
          </a:xfrm>
          <a:prstGeom prst="rect">
            <a:avLst/>
          </a:prstGeom>
          <a:noFill/>
        </p:spPr>
        <p:txBody>
          <a:bodyPr wrap="square" rtlCol="0">
            <a:spAutoFit/>
          </a:bodyPr>
          <a:lstStyle/>
          <a:p>
            <a:r>
              <a:rPr lang="en-US" dirty="0"/>
              <a:t>Figure 3: SUPI check attack</a:t>
            </a:r>
          </a:p>
        </p:txBody>
      </p:sp>
    </p:spTree>
    <p:extLst>
      <p:ext uri="{BB962C8B-B14F-4D97-AF65-F5344CB8AC3E}">
        <p14:creationId xmlns:p14="http://schemas.microsoft.com/office/powerpoint/2010/main" val="17533073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6969A1-B8FE-33EB-37C9-DA28AE847E90}"/>
              </a:ext>
            </a:extLst>
          </p:cNvPr>
          <p:cNvSpPr>
            <a:spLocks noGrp="1"/>
          </p:cNvSpPr>
          <p:nvPr>
            <p:ph type="title"/>
          </p:nvPr>
        </p:nvSpPr>
        <p:spPr/>
        <p:txBody>
          <a:bodyPr/>
          <a:lstStyle/>
          <a:p>
            <a:r>
              <a:rPr lang="en-US" dirty="0"/>
              <a:t>9. How to mitigate threats </a:t>
            </a:r>
            <a:r>
              <a:rPr lang="en-US" sz="4400" dirty="0"/>
              <a:t>(from S3-234497)</a:t>
            </a:r>
            <a:endParaRPr lang="en-US"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5BED1DB6-F64F-494C-978A-E7640FEBC02E}"/>
                  </a:ext>
                </a:extLst>
              </p:cNvPr>
              <p:cNvSpPr>
                <a:spLocks noGrp="1"/>
              </p:cNvSpPr>
              <p:nvPr>
                <p:ph idx="1"/>
              </p:nvPr>
            </p:nvSpPr>
            <p:spPr/>
            <p:txBody>
              <a:bodyPr/>
              <a:lstStyle/>
              <a:p>
                <a:pPr marL="0" marR="0" indent="0" hangingPunct="0">
                  <a:spcBef>
                    <a:spcPts val="1800"/>
                  </a:spcBef>
                  <a:spcAft>
                    <a:spcPts val="0"/>
                  </a:spcAft>
                  <a:buNone/>
                  <a:tabLst>
                    <a:tab pos="504190" algn="l"/>
                    <a:tab pos="756285" algn="l"/>
                    <a:tab pos="1008380" algn="l"/>
                    <a:tab pos="1260475" algn="l"/>
                  </a:tabLst>
                </a:pPr>
                <a:r>
                  <a:rPr lang="en-GB" sz="1800" b="1" kern="0" dirty="0">
                    <a:effectLst/>
                    <a:latin typeface="Times New Roman" panose="02020603050405020304" pitchFamily="18" charset="0"/>
                    <a:ea typeface="Times New Roman" panose="02020603050405020304" pitchFamily="18" charset="0"/>
                  </a:rPr>
                  <a:t>9 How to mitigate threats</a:t>
                </a:r>
                <a:endParaRPr lang="en-US" sz="1800" b="1" kern="0" dirty="0">
                  <a:effectLst/>
                  <a:latin typeface="Times New Roman" panose="02020603050405020304" pitchFamily="18" charset="0"/>
                  <a:ea typeface="Times New Roman" panose="02020603050405020304" pitchFamily="18" charset="0"/>
                </a:endParaRPr>
              </a:p>
              <a:p>
                <a:pPr marL="0" marR="0" indent="0" algn="just">
                  <a:spcBef>
                    <a:spcPts val="600"/>
                  </a:spcBef>
                  <a:spcAft>
                    <a:spcPts val="0"/>
                  </a:spcAft>
                  <a:buNone/>
                </a:pPr>
                <a:r>
                  <a:rPr lang="en-GB" sz="1800" dirty="0">
                    <a:effectLst/>
                    <a:latin typeface="Times New Roman" panose="02020603050405020304" pitchFamily="18" charset="0"/>
                    <a:ea typeface="SimSun" panose="02010600030101010101" pitchFamily="2" charset="-122"/>
                  </a:rPr>
                  <a:t>TBD</a:t>
                </a:r>
                <a:endParaRPr lang="en-US" sz="1800" dirty="0">
                  <a:effectLst/>
                  <a:latin typeface="Times New Roman" panose="02020603050405020304" pitchFamily="18" charset="0"/>
                  <a:ea typeface="SimSun" panose="02010600030101010101" pitchFamily="2" charset="-122"/>
                </a:endParaRPr>
              </a:p>
              <a:p>
                <a:pPr marL="0" marR="0" indent="0" algn="just">
                  <a:spcBef>
                    <a:spcPts val="600"/>
                  </a:spcBef>
                  <a:spcAft>
                    <a:spcPts val="0"/>
                  </a:spcAft>
                  <a:buNone/>
                </a:pPr>
                <a:r>
                  <a:rPr lang="en-GB" sz="1800" dirty="0">
                    <a:effectLst/>
                    <a:latin typeface="Times New Roman" panose="02020603050405020304" pitchFamily="18" charset="0"/>
                    <a:ea typeface="SimSun" panose="02010600030101010101" pitchFamily="2" charset="-122"/>
                  </a:rPr>
                  <a:t>Problem of mitigating the</a:t>
                </a:r>
                <a:r>
                  <a:rPr lang="en-US" sz="1800" dirty="0">
                    <a:effectLst/>
                    <a:latin typeface="Times New Roman" panose="02020603050405020304" pitchFamily="18" charset="0"/>
                    <a:ea typeface="SimSun" panose="02010600030101010101" pitchFamily="2" charset="-122"/>
                  </a:rPr>
                  <a:t>se </a:t>
                </a:r>
                <a:r>
                  <a:rPr lang="en-GB" sz="1800" dirty="0">
                    <a:effectLst/>
                    <a:latin typeface="Times New Roman" panose="02020603050405020304" pitchFamily="18" charset="0"/>
                    <a:ea typeface="SimSun" panose="02010600030101010101" pitchFamily="2" charset="-122"/>
                  </a:rPr>
                  <a:t>attacks can be solved by adding UE’s random value to the argument of the functions </a:t>
                </a:r>
                <a14:m>
                  <m:oMath xmlns:m="http://schemas.openxmlformats.org/officeDocument/2006/math">
                    <m:sSub>
                      <m:sSubPr>
                        <m:ctrlPr>
                          <a:rPr lang="en-US" sz="1800" i="1">
                            <a:effectLst/>
                            <a:latin typeface="Cambria Math" panose="02040503050406030204" pitchFamily="18" charset="0"/>
                            <a:ea typeface="SimSun" panose="02010600030101010101" pitchFamily="2" charset="-122"/>
                          </a:rPr>
                        </m:ctrlPr>
                      </m:sSubPr>
                      <m:e>
                        <m:r>
                          <a:rPr lang="en-GB" sz="1800" i="1">
                            <a:effectLst/>
                            <a:latin typeface="Cambria Math" panose="02040503050406030204" pitchFamily="18" charset="0"/>
                            <a:ea typeface="SimSun" panose="02010600030101010101" pitchFamily="2" charset="-122"/>
                          </a:rPr>
                          <m:t>𝑓</m:t>
                        </m:r>
                      </m:e>
                      <m:sub>
                        <m:r>
                          <a:rPr lang="en-GB" sz="1800" i="1" baseline="-25000">
                            <a:effectLst/>
                            <a:latin typeface="Cambria Math" panose="02040503050406030204" pitchFamily="18" charset="0"/>
                            <a:ea typeface="SimSun" panose="02010600030101010101" pitchFamily="2" charset="-122"/>
                          </a:rPr>
                          <m:t>𝑖</m:t>
                        </m:r>
                      </m:sub>
                    </m:sSub>
                  </m:oMath>
                </a14:m>
                <a:r>
                  <a:rPr lang="en-GB" sz="1800" dirty="0">
                    <a:effectLst/>
                    <a:latin typeface="Times New Roman" panose="02020603050405020304" pitchFamily="18" charset="0"/>
                    <a:ea typeface="SimSun" panose="02010600030101010101" pitchFamily="2" charset="-122"/>
                  </a:rPr>
                  <a:t>. As a random value, an ephemeral public key, which is</a:t>
                </a:r>
                <a:r>
                  <a:rPr lang="en-US" sz="1800" dirty="0">
                    <a:effectLst/>
                    <a:latin typeface="Times New Roman" panose="02020603050405020304" pitchFamily="18" charset="0"/>
                    <a:ea typeface="SimSun" panose="02010600030101010101" pitchFamily="2" charset="-122"/>
                  </a:rPr>
                  <a:t> x-coordinate of the </a:t>
                </a:r>
                <a:r>
                  <a:rPr lang="en-GB" sz="1800" dirty="0">
                    <a:effectLst/>
                    <a:latin typeface="Times New Roman" panose="02020603050405020304" pitchFamily="18" charset="0"/>
                    <a:ea typeface="SimSun" panose="02010600030101010101" pitchFamily="2" charset="-122"/>
                  </a:rPr>
                  <a:t>elliptic curve point from ECIES scheme [</a:t>
                </a:r>
                <a:r>
                  <a:rPr lang="en-US" sz="1800" dirty="0">
                    <a:effectLst/>
                    <a:latin typeface="Times New Roman" panose="02020603050405020304" pitchFamily="18" charset="0"/>
                    <a:ea typeface="SimSun" panose="02010600030101010101" pitchFamily="2" charset="-122"/>
                  </a:rPr>
                  <a:t>b-3GPP TS 33.501</a:t>
                </a:r>
                <a:r>
                  <a:rPr lang="en-GB" sz="1800" dirty="0">
                    <a:effectLst/>
                    <a:latin typeface="Times New Roman" panose="02020603050405020304" pitchFamily="18" charset="0"/>
                    <a:ea typeface="SimSun" panose="02010600030101010101" pitchFamily="2" charset="-122"/>
                  </a:rPr>
                  <a:t>], can be used. Both sides random values provide replay protection. The same method is used in SIGMA-like protocols [b-</a:t>
                </a:r>
                <a:r>
                  <a:rPr lang="en-US" sz="1800" dirty="0">
                    <a:effectLst/>
                    <a:latin typeface="Times New Roman" panose="02020603050405020304" pitchFamily="18" charset="0"/>
                    <a:ea typeface="SimSun" panose="02010600030101010101" pitchFamily="2" charset="-122"/>
                  </a:rPr>
                  <a:t>Krawczyk</a:t>
                </a:r>
                <a:r>
                  <a:rPr lang="en-GB" sz="1800" dirty="0">
                    <a:effectLst/>
                    <a:latin typeface="Times New Roman" panose="02020603050405020304" pitchFamily="18" charset="0"/>
                    <a:ea typeface="SimSun" panose="02010600030101010101" pitchFamily="2" charset="-122"/>
                  </a:rPr>
                  <a:t>], for example TLS 1.3 [</a:t>
                </a:r>
                <a:r>
                  <a:rPr lang="en-US" sz="1800" dirty="0">
                    <a:effectLst/>
                    <a:latin typeface="Times New Roman" panose="02020603050405020304" pitchFamily="18" charset="0"/>
                    <a:ea typeface="SimSun" panose="02010600030101010101" pitchFamily="2" charset="-122"/>
                  </a:rPr>
                  <a:t>b‑IETF RFC 8446]</a:t>
                </a:r>
                <a:r>
                  <a:rPr lang="en-GB" sz="1800" dirty="0">
                    <a:effectLst/>
                    <a:latin typeface="Times New Roman" panose="02020603050405020304" pitchFamily="18" charset="0"/>
                    <a:ea typeface="SimSun" panose="02010600030101010101" pitchFamily="2" charset="-122"/>
                  </a:rPr>
                  <a:t> and IKEv2 [</a:t>
                </a:r>
                <a:r>
                  <a:rPr lang="en-US" sz="1800" dirty="0">
                    <a:effectLst/>
                    <a:latin typeface="Times New Roman" panose="02020603050405020304" pitchFamily="18" charset="0"/>
                    <a:ea typeface="SimSun" panose="02010600030101010101" pitchFamily="2" charset="-122"/>
                  </a:rPr>
                  <a:t>b-IETF RFC 7296</a:t>
                </a:r>
                <a:r>
                  <a:rPr lang="en-GB" sz="1800" dirty="0">
                    <a:effectLst/>
                    <a:latin typeface="Times New Roman" panose="02020603050405020304" pitchFamily="18" charset="0"/>
                    <a:ea typeface="SimSun" panose="02010600030101010101" pitchFamily="2" charset="-122"/>
                  </a:rPr>
                  <a:t>] protocols.</a:t>
                </a:r>
                <a:r>
                  <a:rPr lang="en-US" sz="1800" dirty="0">
                    <a:effectLst/>
                    <a:latin typeface="Times New Roman" panose="02020603050405020304" pitchFamily="18" charset="0"/>
                    <a:ea typeface="SimSun" panose="02010600030101010101" pitchFamily="2" charset="-122"/>
                  </a:rPr>
                  <a:t> The Figure 5 shows a possible modification of 5G-AKA protocol.</a:t>
                </a:r>
              </a:p>
              <a:p>
                <a:endParaRPr lang="en-US" sz="1800" dirty="0">
                  <a:solidFill>
                    <a:srgbClr val="000000"/>
                  </a:solidFill>
                  <a:latin typeface="Times New Roman" panose="02020603050405020304" pitchFamily="18" charset="0"/>
                </a:endParaRPr>
              </a:p>
              <a:p>
                <a:endParaRPr lang="en-US" dirty="0"/>
              </a:p>
            </p:txBody>
          </p:sp>
        </mc:Choice>
        <mc:Fallback xmlns="">
          <p:sp>
            <p:nvSpPr>
              <p:cNvPr id="3" name="Content Placeholder 2">
                <a:extLst>
                  <a:ext uri="{FF2B5EF4-FFF2-40B4-BE49-F238E27FC236}">
                    <a16:creationId xmlns:a16="http://schemas.microsoft.com/office/drawing/2014/main" id="{5BED1DB6-F64F-494C-978A-E7640FEBC02E}"/>
                  </a:ext>
                </a:extLst>
              </p:cNvPr>
              <p:cNvSpPr>
                <a:spLocks noGrp="1" noRot="1" noChangeAspect="1" noMove="1" noResize="1" noEditPoints="1" noAdjustHandles="1" noChangeArrowheads="1" noChangeShapeType="1" noTextEdit="1"/>
              </p:cNvSpPr>
              <p:nvPr>
                <p:ph idx="1"/>
              </p:nvPr>
            </p:nvSpPr>
            <p:spPr>
              <a:blipFill>
                <a:blip r:embed="rId3"/>
                <a:stretch>
                  <a:fillRect l="-522" t="-1261" r="-464"/>
                </a:stretch>
              </a:blipFill>
            </p:spPr>
            <p:txBody>
              <a:bodyPr/>
              <a:lstStyle/>
              <a:p>
                <a:r>
                  <a:rPr lang="en-US">
                    <a:noFill/>
                  </a:rPr>
                  <a:t> </a:t>
                </a:r>
              </a:p>
            </p:txBody>
          </p:sp>
        </mc:Fallback>
      </mc:AlternateContent>
    </p:spTree>
    <p:extLst>
      <p:ext uri="{BB962C8B-B14F-4D97-AF65-F5344CB8AC3E}">
        <p14:creationId xmlns:p14="http://schemas.microsoft.com/office/powerpoint/2010/main" val="378035911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38B649F27F9F9469529B5D92AD2A5A9" ma:contentTypeVersion="15" ma:contentTypeDescription="Create a new document." ma:contentTypeScope="" ma:versionID="40c632d5ddc1894819c6fcbb2fbd6a5d">
  <xsd:schema xmlns:xsd="http://www.w3.org/2001/XMLSchema" xmlns:xs="http://www.w3.org/2001/XMLSchema" xmlns:p="http://schemas.microsoft.com/office/2006/metadata/properties" xmlns:ns2="88934484-b674-49de-8879-406f9abd87ef" xmlns:ns3="3b778cb3-d552-40e9-ac20-0fd9c0b8e76d" targetNamespace="http://schemas.microsoft.com/office/2006/metadata/properties" ma:root="true" ma:fieldsID="6c7907e687d4d253385ee62021be3c83" ns2:_="" ns3:_="">
    <xsd:import namespace="88934484-b674-49de-8879-406f9abd87ef"/>
    <xsd:import namespace="3b778cb3-d552-40e9-ac20-0fd9c0b8e76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CR" minOccurs="0"/>
                <xsd:element ref="ns2:MediaServiceGenerationTime" minOccurs="0"/>
                <xsd:element ref="ns2:MediaServiceEventHashCode" minOccurs="0"/>
                <xsd:element ref="ns2:lcf76f155ced4ddcb4097134ff3c332f" minOccurs="0"/>
                <xsd:element ref="ns3:TaxCatchAll" minOccurs="0"/>
                <xsd:element ref="ns2:ReleaseDate" minOccurs="0"/>
                <xsd:element ref="ns2:MediaServiceObjectDetectorVersions" minOccurs="0"/>
                <xsd:element ref="ns2:MediaServiceDateTake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8934484-b674-49de-8879-406f9abd87e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1e1345d0-f55a-4f1c-acbf-e986621f7233" ma:termSetId="09814cd3-568e-fe90-9814-8d621ff8fb84" ma:anchorId="fba54fb3-c3e1-fe81-a776-ca4b69148c4d" ma:open="true" ma:isKeyword="false">
      <xsd:complexType>
        <xsd:sequence>
          <xsd:element ref="pc:Terms" minOccurs="0" maxOccurs="1"/>
        </xsd:sequence>
      </xsd:complexType>
    </xsd:element>
    <xsd:element name="ReleaseDate" ma:index="18" nillable="true" ma:displayName="Release Date" ma:format="DateOnly" ma:internalName="ReleaseDate">
      <xsd:simpleType>
        <xsd:restriction base="dms:DateTime"/>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b778cb3-d552-40e9-ac20-0fd9c0b8e76d"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7" nillable="true" ma:displayName="Taxonomy Catch All Column" ma:hidden="true" ma:list="{8c51f9fc-e0b1-4e1c-9b7a-dc22877516c6}" ma:internalName="TaxCatchAll" ma:showField="CatchAllData" ma:web="3b778cb3-d552-40e9-ac20-0fd9c0b8e76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88934484-b674-49de-8879-406f9abd87ef">
      <Terms xmlns="http://schemas.microsoft.com/office/infopath/2007/PartnerControls"/>
    </lcf76f155ced4ddcb4097134ff3c332f>
    <ReleaseDate xmlns="88934484-b674-49de-8879-406f9abd87ef" xsi:nil="true"/>
    <TaxCatchAll xmlns="3b778cb3-d552-40e9-ac20-0fd9c0b8e76d" xsi:nil="true"/>
  </documentManagement>
</p:properties>
</file>

<file path=customXml/itemProps1.xml><?xml version="1.0" encoding="utf-8"?>
<ds:datastoreItem xmlns:ds="http://schemas.openxmlformats.org/officeDocument/2006/customXml" ds:itemID="{3A08811F-D328-4E18-B61E-D12AAB525A56}">
  <ds:schemaRefs>
    <ds:schemaRef ds:uri="http://schemas.microsoft.com/sharepoint/v3/contenttype/forms"/>
  </ds:schemaRefs>
</ds:datastoreItem>
</file>

<file path=customXml/itemProps2.xml><?xml version="1.0" encoding="utf-8"?>
<ds:datastoreItem xmlns:ds="http://schemas.openxmlformats.org/officeDocument/2006/customXml" ds:itemID="{F1742C5F-8EE4-42AE-93BF-27BFE6487E3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8934484-b674-49de-8879-406f9abd87ef"/>
    <ds:schemaRef ds:uri="3b778cb3-d552-40e9-ac20-0fd9c0b8e76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6FA6662-0B2C-471D-BC07-30D205B26EDE}">
  <ds:schemaRefs>
    <ds:schemaRef ds:uri="88934484-b674-49de-8879-406f9abd87ef"/>
    <ds:schemaRef ds:uri="http://purl.org/dc/terms/"/>
    <ds:schemaRef ds:uri="http://www.w3.org/XML/1998/namespace"/>
    <ds:schemaRef ds:uri="3b778cb3-d552-40e9-ac20-0fd9c0b8e76d"/>
    <ds:schemaRef ds:uri="http://purl.org/dc/elements/1.1/"/>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14576</TotalTime>
  <Words>3084</Words>
  <Application>Microsoft Office PowerPoint</Application>
  <PresentationFormat>Widescreen</PresentationFormat>
  <Paragraphs>141</Paragraphs>
  <Slides>15</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Arial</vt:lpstr>
      <vt:lpstr>Calibri</vt:lpstr>
      <vt:lpstr>Calibri Light</vt:lpstr>
      <vt:lpstr>Cambria Math</vt:lpstr>
      <vt:lpstr>Segoe UI</vt:lpstr>
      <vt:lpstr>Times New Roman</vt:lpstr>
      <vt:lpstr>Office Theme</vt:lpstr>
      <vt:lpstr>Reply LS Regarding AKA Protocols</vt:lpstr>
      <vt:lpstr>Overview</vt:lpstr>
      <vt:lpstr>LS from ITU at SA3#113 (S3-234497)</vt:lpstr>
      <vt:lpstr>Summary of Proposal (from S3-234497)</vt:lpstr>
      <vt:lpstr>6. Overview (from S3-234497)</vt:lpstr>
      <vt:lpstr>8. Linkability attacks (from S3-234497)</vt:lpstr>
      <vt:lpstr>8. Linkability attacks (from S3-234497)</vt:lpstr>
      <vt:lpstr>8. Linkability attacks (from S3-234497)</vt:lpstr>
      <vt:lpstr>9. How to mitigate threats (from S3-234497)</vt:lpstr>
      <vt:lpstr>9. How to mitigate threats (from S3-234497)</vt:lpstr>
      <vt:lpstr>10. Guidelines for increasing security of AKA protocols in IMT-2020 and beyond (from S3-234497)</vt:lpstr>
      <vt:lpstr>Reply LS (S3-235006)</vt:lpstr>
      <vt:lpstr>Suggested Next Step</vt:lpstr>
      <vt:lpstr>References (from S3-234497)</vt:lpstr>
      <vt:lpstr>Additional 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Concerns with AKA Protocols</dc:title>
  <dc:creator>Daphanie Nisbeth (GOV)</dc:creator>
  <cp:lastModifiedBy>Daphanie Nisbeth (GOV)</cp:lastModifiedBy>
  <cp:revision>1</cp:revision>
  <dcterms:created xsi:type="dcterms:W3CDTF">2024-01-19T15:35:08Z</dcterms:created>
  <dcterms:modified xsi:type="dcterms:W3CDTF">2024-02-16T16:24:55Z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0x010100838B649F27F9F9469529B5D92AD2A5A9</vt:lpwstr>
  </property>
  <property fmtid="{D5CDD505-2E9C-101B-9397-08002B2CF9AE}" pid="3" name="MediaServiceImageTags">
    <vt:lpwstr/>
  </property>
</Properties>
</file>